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4"/>
    <p:sldMasterId id="2147483822" r:id="rId5"/>
    <p:sldMasterId id="2147483810" r:id="rId6"/>
  </p:sldMasterIdLst>
  <p:notesMasterIdLst>
    <p:notesMasterId r:id="rId65"/>
  </p:notesMasterIdLst>
  <p:sldIdLst>
    <p:sldId id="256" r:id="rId7"/>
    <p:sldId id="2147376841" r:id="rId8"/>
    <p:sldId id="2147377023" r:id="rId9"/>
    <p:sldId id="2147377024" r:id="rId10"/>
    <p:sldId id="2147377004" r:id="rId11"/>
    <p:sldId id="2147376877" r:id="rId12"/>
    <p:sldId id="2147376999" r:id="rId13"/>
    <p:sldId id="2147377010" r:id="rId14"/>
    <p:sldId id="2147377059" r:id="rId15"/>
    <p:sldId id="2147377067" r:id="rId16"/>
    <p:sldId id="2147377060" r:id="rId17"/>
    <p:sldId id="2147377068" r:id="rId18"/>
    <p:sldId id="2147377007" r:id="rId19"/>
    <p:sldId id="277" r:id="rId20"/>
    <p:sldId id="2147377006" r:id="rId21"/>
    <p:sldId id="2147377027" r:id="rId22"/>
    <p:sldId id="2147377028" r:id="rId23"/>
    <p:sldId id="265" r:id="rId24"/>
    <p:sldId id="266" r:id="rId25"/>
    <p:sldId id="267" r:id="rId26"/>
    <p:sldId id="268" r:id="rId27"/>
    <p:sldId id="2147377061" r:id="rId28"/>
    <p:sldId id="2147376964" r:id="rId29"/>
    <p:sldId id="2147377014" r:id="rId30"/>
    <p:sldId id="2147377069" r:id="rId31"/>
    <p:sldId id="2147377031" r:id="rId32"/>
    <p:sldId id="2147377032" r:id="rId33"/>
    <p:sldId id="257" r:id="rId34"/>
    <p:sldId id="2147377021" r:id="rId35"/>
    <p:sldId id="2147377030" r:id="rId36"/>
    <p:sldId id="2147377022" r:id="rId37"/>
    <p:sldId id="271" r:id="rId38"/>
    <p:sldId id="2147377033" r:id="rId39"/>
    <p:sldId id="272" r:id="rId40"/>
    <p:sldId id="2147377017" r:id="rId41"/>
    <p:sldId id="2147376967" r:id="rId42"/>
    <p:sldId id="2147377046" r:id="rId43"/>
    <p:sldId id="264" r:id="rId44"/>
    <p:sldId id="2147377019" r:id="rId45"/>
    <p:sldId id="2147377039" r:id="rId46"/>
    <p:sldId id="2147377040" r:id="rId47"/>
    <p:sldId id="2147377041" r:id="rId48"/>
    <p:sldId id="2147377042" r:id="rId49"/>
    <p:sldId id="2147377043" r:id="rId50"/>
    <p:sldId id="2147377044" r:id="rId51"/>
    <p:sldId id="260" r:id="rId52"/>
    <p:sldId id="2147377070" r:id="rId53"/>
    <p:sldId id="2147377071" r:id="rId54"/>
    <p:sldId id="263" r:id="rId55"/>
    <p:sldId id="2147377047" r:id="rId56"/>
    <p:sldId id="2147377048" r:id="rId57"/>
    <p:sldId id="2147377049" r:id="rId58"/>
    <p:sldId id="2147377050" r:id="rId59"/>
    <p:sldId id="2147377051" r:id="rId60"/>
    <p:sldId id="2147376965" r:id="rId61"/>
    <p:sldId id="2147377015" r:id="rId62"/>
    <p:sldId id="2147376712" r:id="rId63"/>
    <p:sldId id="346" r:id="rId64"/>
  </p:sldIdLst>
  <p:sldSz cx="12192000" cy="6858000"/>
  <p:notesSz cx="7315200" cy="9601200"/>
  <p:defaultTex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385"/>
    <a:srgbClr val="FFCC99"/>
    <a:srgbClr val="8A4204"/>
    <a:srgbClr val="99FF66"/>
    <a:srgbClr val="F49EFF"/>
    <a:srgbClr val="9EFFFC"/>
    <a:srgbClr val="DBFACD"/>
    <a:srgbClr val="C7181B"/>
    <a:srgbClr val="3462B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CFE0BE-9DC3-464C-A148-13DAF0329D94}" v="4" dt="2025-01-29T18:09:14.4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ie Groetsch" userId="9a6cded2-4ce8-4335-826b-c8cd6d63c864" providerId="ADAL" clId="{A7CFE0BE-9DC3-464C-A148-13DAF0329D94}"/>
    <pc:docChg chg="delSld modSld delMainMaster">
      <pc:chgData name="Jackie Groetsch" userId="9a6cded2-4ce8-4335-826b-c8cd6d63c864" providerId="ADAL" clId="{A7CFE0BE-9DC3-464C-A148-13DAF0329D94}" dt="2025-01-29T18:10:44.475" v="17" actId="14100"/>
      <pc:docMkLst>
        <pc:docMk/>
      </pc:docMkLst>
      <pc:sldChg chg="del">
        <pc:chgData name="Jackie Groetsch" userId="9a6cded2-4ce8-4335-826b-c8cd6d63c864" providerId="ADAL" clId="{A7CFE0BE-9DC3-464C-A148-13DAF0329D94}" dt="2025-01-29T18:07:22.385" v="2" actId="47"/>
        <pc:sldMkLst>
          <pc:docMk/>
          <pc:sldMk cId="0" sldId="258"/>
        </pc:sldMkLst>
      </pc:sldChg>
      <pc:sldChg chg="del">
        <pc:chgData name="Jackie Groetsch" userId="9a6cded2-4ce8-4335-826b-c8cd6d63c864" providerId="ADAL" clId="{A7CFE0BE-9DC3-464C-A148-13DAF0329D94}" dt="2025-01-29T18:07:22.385" v="2" actId="47"/>
        <pc:sldMkLst>
          <pc:docMk/>
          <pc:sldMk cId="1868534502" sldId="261"/>
        </pc:sldMkLst>
      </pc:sldChg>
      <pc:sldChg chg="del">
        <pc:chgData name="Jackie Groetsch" userId="9a6cded2-4ce8-4335-826b-c8cd6d63c864" providerId="ADAL" clId="{A7CFE0BE-9DC3-464C-A148-13DAF0329D94}" dt="2025-01-29T18:07:22.385" v="2" actId="47"/>
        <pc:sldMkLst>
          <pc:docMk/>
          <pc:sldMk cId="0" sldId="270"/>
        </pc:sldMkLst>
      </pc:sldChg>
      <pc:sldChg chg="del">
        <pc:chgData name="Jackie Groetsch" userId="9a6cded2-4ce8-4335-826b-c8cd6d63c864" providerId="ADAL" clId="{A7CFE0BE-9DC3-464C-A148-13DAF0329D94}" dt="2025-01-29T18:07:22.385" v="2" actId="47"/>
        <pc:sldMkLst>
          <pc:docMk/>
          <pc:sldMk cId="1920559783" sldId="273"/>
        </pc:sldMkLst>
      </pc:sldChg>
      <pc:sldChg chg="del">
        <pc:chgData name="Jackie Groetsch" userId="9a6cded2-4ce8-4335-826b-c8cd6d63c864" providerId="ADAL" clId="{A7CFE0BE-9DC3-464C-A148-13DAF0329D94}" dt="2025-01-29T18:07:22.385" v="2" actId="47"/>
        <pc:sldMkLst>
          <pc:docMk/>
          <pc:sldMk cId="1963811525" sldId="281"/>
        </pc:sldMkLst>
      </pc:sldChg>
      <pc:sldChg chg="addSp modSp mod">
        <pc:chgData name="Jackie Groetsch" userId="9a6cded2-4ce8-4335-826b-c8cd6d63c864" providerId="ADAL" clId="{A7CFE0BE-9DC3-464C-A148-13DAF0329D94}" dt="2025-01-29T18:10:44.475" v="17" actId="14100"/>
        <pc:sldMkLst>
          <pc:docMk/>
          <pc:sldMk cId="2305275970" sldId="2147377017"/>
        </pc:sldMkLst>
        <pc:spChg chg="add">
          <ac:chgData name="Jackie Groetsch" userId="9a6cded2-4ce8-4335-826b-c8cd6d63c864" providerId="ADAL" clId="{A7CFE0BE-9DC3-464C-A148-13DAF0329D94}" dt="2025-01-29T18:09:03.273" v="3"/>
          <ac:spMkLst>
            <pc:docMk/>
            <pc:sldMk cId="2305275970" sldId="2147377017"/>
            <ac:spMk id="2" creationId="{E42B98CF-D6BB-7E6F-3AEB-CAE7A63EE07B}"/>
          </ac:spMkLst>
        </pc:spChg>
        <pc:spChg chg="mod">
          <ac:chgData name="Jackie Groetsch" userId="9a6cded2-4ce8-4335-826b-c8cd6d63c864" providerId="ADAL" clId="{A7CFE0BE-9DC3-464C-A148-13DAF0329D94}" dt="2025-01-29T18:10:35.164" v="14" actId="20577"/>
          <ac:spMkLst>
            <pc:docMk/>
            <pc:sldMk cId="2305275970" sldId="2147377017"/>
            <ac:spMk id="3" creationId="{921B798D-B1E3-4892-AE81-7564416A33A7}"/>
          </ac:spMkLst>
        </pc:spChg>
        <pc:spChg chg="add mod">
          <ac:chgData name="Jackie Groetsch" userId="9a6cded2-4ce8-4335-826b-c8cd6d63c864" providerId="ADAL" clId="{A7CFE0BE-9DC3-464C-A148-13DAF0329D94}" dt="2025-01-29T18:09:14.411" v="6" actId="14100"/>
          <ac:spMkLst>
            <pc:docMk/>
            <pc:sldMk cId="2305275970" sldId="2147377017"/>
            <ac:spMk id="4" creationId="{9CD30C58-78BF-FC47-28CB-66EF8F153E25}"/>
          </ac:spMkLst>
        </pc:spChg>
        <pc:spChg chg="mod">
          <ac:chgData name="Jackie Groetsch" userId="9a6cded2-4ce8-4335-826b-c8cd6d63c864" providerId="ADAL" clId="{A7CFE0BE-9DC3-464C-A148-13DAF0329D94}" dt="2025-01-29T18:09:14.411" v="6" actId="14100"/>
          <ac:spMkLst>
            <pc:docMk/>
            <pc:sldMk cId="2305275970" sldId="2147377017"/>
            <ac:spMk id="5" creationId="{230E430D-F7C6-9BDA-08AB-DF3DB18C3F2F}"/>
          </ac:spMkLst>
        </pc:spChg>
        <pc:picChg chg="add mod">
          <ac:chgData name="Jackie Groetsch" userId="9a6cded2-4ce8-4335-826b-c8cd6d63c864" providerId="ADAL" clId="{A7CFE0BE-9DC3-464C-A148-13DAF0329D94}" dt="2025-01-29T18:10:44.475" v="17" actId="14100"/>
          <ac:picMkLst>
            <pc:docMk/>
            <pc:sldMk cId="2305275970" sldId="2147377017"/>
            <ac:picMk id="7" creationId="{7221818D-146A-379E-E7EE-67AAC7FD6BC2}"/>
          </ac:picMkLst>
        </pc:picChg>
      </pc:sldChg>
      <pc:sldChg chg="del">
        <pc:chgData name="Jackie Groetsch" userId="9a6cded2-4ce8-4335-826b-c8cd6d63c864" providerId="ADAL" clId="{A7CFE0BE-9DC3-464C-A148-13DAF0329D94}" dt="2025-01-29T18:07:09.932" v="1" actId="47"/>
        <pc:sldMkLst>
          <pc:docMk/>
          <pc:sldMk cId="3944427447" sldId="2147377034"/>
        </pc:sldMkLst>
      </pc:sldChg>
      <pc:sldChg chg="del">
        <pc:chgData name="Jackie Groetsch" userId="9a6cded2-4ce8-4335-826b-c8cd6d63c864" providerId="ADAL" clId="{A7CFE0BE-9DC3-464C-A148-13DAF0329D94}" dt="2025-01-29T18:07:22.385" v="2" actId="47"/>
        <pc:sldMkLst>
          <pc:docMk/>
          <pc:sldMk cId="2511662793" sldId="2147377035"/>
        </pc:sldMkLst>
      </pc:sldChg>
      <pc:sldChg chg="del">
        <pc:chgData name="Jackie Groetsch" userId="9a6cded2-4ce8-4335-826b-c8cd6d63c864" providerId="ADAL" clId="{A7CFE0BE-9DC3-464C-A148-13DAF0329D94}" dt="2025-01-29T18:07:08.168" v="0" actId="47"/>
        <pc:sldMkLst>
          <pc:docMk/>
          <pc:sldMk cId="1090970170" sldId="2147377036"/>
        </pc:sldMkLst>
      </pc:sldChg>
      <pc:sldChg chg="del">
        <pc:chgData name="Jackie Groetsch" userId="9a6cded2-4ce8-4335-826b-c8cd6d63c864" providerId="ADAL" clId="{A7CFE0BE-9DC3-464C-A148-13DAF0329D94}" dt="2025-01-29T18:07:22.385" v="2" actId="47"/>
        <pc:sldMkLst>
          <pc:docMk/>
          <pc:sldMk cId="1142283260" sldId="2147377037"/>
        </pc:sldMkLst>
      </pc:sldChg>
      <pc:sldChg chg="del">
        <pc:chgData name="Jackie Groetsch" userId="9a6cded2-4ce8-4335-826b-c8cd6d63c864" providerId="ADAL" clId="{A7CFE0BE-9DC3-464C-A148-13DAF0329D94}" dt="2025-01-29T18:07:22.385" v="2" actId="47"/>
        <pc:sldMkLst>
          <pc:docMk/>
          <pc:sldMk cId="3399895400" sldId="2147377038"/>
        </pc:sldMkLst>
      </pc:sldChg>
      <pc:sldChg chg="del">
        <pc:chgData name="Jackie Groetsch" userId="9a6cded2-4ce8-4335-826b-c8cd6d63c864" providerId="ADAL" clId="{A7CFE0BE-9DC3-464C-A148-13DAF0329D94}" dt="2025-01-29T18:07:22.385" v="2" actId="47"/>
        <pc:sldMkLst>
          <pc:docMk/>
          <pc:sldMk cId="2856646497" sldId="2147377045"/>
        </pc:sldMkLst>
      </pc:sldChg>
      <pc:sldChg chg="del">
        <pc:chgData name="Jackie Groetsch" userId="9a6cded2-4ce8-4335-826b-c8cd6d63c864" providerId="ADAL" clId="{A7CFE0BE-9DC3-464C-A148-13DAF0329D94}" dt="2025-01-29T18:07:22.385" v="2" actId="47"/>
        <pc:sldMkLst>
          <pc:docMk/>
          <pc:sldMk cId="3634065589" sldId="2147377053"/>
        </pc:sldMkLst>
      </pc:sldChg>
      <pc:sldChg chg="del">
        <pc:chgData name="Jackie Groetsch" userId="9a6cded2-4ce8-4335-826b-c8cd6d63c864" providerId="ADAL" clId="{A7CFE0BE-9DC3-464C-A148-13DAF0329D94}" dt="2025-01-29T18:07:22.385" v="2" actId="47"/>
        <pc:sldMkLst>
          <pc:docMk/>
          <pc:sldMk cId="2333068136" sldId="2147377054"/>
        </pc:sldMkLst>
      </pc:sldChg>
      <pc:sldChg chg="del">
        <pc:chgData name="Jackie Groetsch" userId="9a6cded2-4ce8-4335-826b-c8cd6d63c864" providerId="ADAL" clId="{A7CFE0BE-9DC3-464C-A148-13DAF0329D94}" dt="2025-01-29T18:07:22.385" v="2" actId="47"/>
        <pc:sldMkLst>
          <pc:docMk/>
          <pc:sldMk cId="3857053050" sldId="2147377055"/>
        </pc:sldMkLst>
      </pc:sldChg>
      <pc:sldChg chg="del">
        <pc:chgData name="Jackie Groetsch" userId="9a6cded2-4ce8-4335-826b-c8cd6d63c864" providerId="ADAL" clId="{A7CFE0BE-9DC3-464C-A148-13DAF0329D94}" dt="2025-01-29T18:07:22.385" v="2" actId="47"/>
        <pc:sldMkLst>
          <pc:docMk/>
          <pc:sldMk cId="2268007236" sldId="2147377056"/>
        </pc:sldMkLst>
      </pc:sldChg>
      <pc:sldChg chg="del">
        <pc:chgData name="Jackie Groetsch" userId="9a6cded2-4ce8-4335-826b-c8cd6d63c864" providerId="ADAL" clId="{A7CFE0BE-9DC3-464C-A148-13DAF0329D94}" dt="2025-01-29T18:07:22.385" v="2" actId="47"/>
        <pc:sldMkLst>
          <pc:docMk/>
          <pc:sldMk cId="3557244331" sldId="2147377057"/>
        </pc:sldMkLst>
      </pc:sldChg>
      <pc:sldChg chg="del">
        <pc:chgData name="Jackie Groetsch" userId="9a6cded2-4ce8-4335-826b-c8cd6d63c864" providerId="ADAL" clId="{A7CFE0BE-9DC3-464C-A148-13DAF0329D94}" dt="2025-01-29T18:07:22.385" v="2" actId="47"/>
        <pc:sldMkLst>
          <pc:docMk/>
          <pc:sldMk cId="1922036579" sldId="2147377058"/>
        </pc:sldMkLst>
      </pc:sldChg>
      <pc:sldChg chg="del">
        <pc:chgData name="Jackie Groetsch" userId="9a6cded2-4ce8-4335-826b-c8cd6d63c864" providerId="ADAL" clId="{A7CFE0BE-9DC3-464C-A148-13DAF0329D94}" dt="2025-01-29T18:07:22.385" v="2" actId="47"/>
        <pc:sldMkLst>
          <pc:docMk/>
          <pc:sldMk cId="3731866105" sldId="2147377063"/>
        </pc:sldMkLst>
      </pc:sldChg>
      <pc:sldChg chg="del">
        <pc:chgData name="Jackie Groetsch" userId="9a6cded2-4ce8-4335-826b-c8cd6d63c864" providerId="ADAL" clId="{A7CFE0BE-9DC3-464C-A148-13DAF0329D94}" dt="2025-01-29T18:07:22.385" v="2" actId="47"/>
        <pc:sldMkLst>
          <pc:docMk/>
          <pc:sldMk cId="2308021100" sldId="2147377064"/>
        </pc:sldMkLst>
      </pc:sldChg>
      <pc:sldChg chg="del">
        <pc:chgData name="Jackie Groetsch" userId="9a6cded2-4ce8-4335-826b-c8cd6d63c864" providerId="ADAL" clId="{A7CFE0BE-9DC3-464C-A148-13DAF0329D94}" dt="2025-01-29T18:07:22.385" v="2" actId="47"/>
        <pc:sldMkLst>
          <pc:docMk/>
          <pc:sldMk cId="3796937569" sldId="2147377065"/>
        </pc:sldMkLst>
      </pc:sldChg>
      <pc:sldChg chg="del">
        <pc:chgData name="Jackie Groetsch" userId="9a6cded2-4ce8-4335-826b-c8cd6d63c864" providerId="ADAL" clId="{A7CFE0BE-9DC3-464C-A148-13DAF0329D94}" dt="2025-01-29T18:07:22.385" v="2" actId="47"/>
        <pc:sldMkLst>
          <pc:docMk/>
          <pc:sldMk cId="44400576" sldId="2147377066"/>
        </pc:sldMkLst>
      </pc:sldChg>
      <pc:sldMasterChg chg="del delSldLayout">
        <pc:chgData name="Jackie Groetsch" userId="9a6cded2-4ce8-4335-826b-c8cd6d63c864" providerId="ADAL" clId="{A7CFE0BE-9DC3-464C-A148-13DAF0329D94}" dt="2025-01-29T18:07:22.385" v="2" actId="47"/>
        <pc:sldMasterMkLst>
          <pc:docMk/>
          <pc:sldMasterMk cId="2028993365" sldId="2147483840"/>
        </pc:sldMasterMkLst>
        <pc:sldLayoutChg chg="del">
          <pc:chgData name="Jackie Groetsch" userId="9a6cded2-4ce8-4335-826b-c8cd6d63c864" providerId="ADAL" clId="{A7CFE0BE-9DC3-464C-A148-13DAF0329D94}" dt="2025-01-29T18:07:22.385" v="2" actId="47"/>
          <pc:sldLayoutMkLst>
            <pc:docMk/>
            <pc:sldMasterMk cId="2028993365" sldId="2147483840"/>
            <pc:sldLayoutMk cId="2734148531" sldId="2147483841"/>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1538945014" sldId="2147483842"/>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37012476" sldId="2147483843"/>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2439025708" sldId="2147483844"/>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3985706995" sldId="2147483845"/>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521220567" sldId="2147483846"/>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1611757742" sldId="2147483847"/>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3685703590" sldId="2147483848"/>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1933440747" sldId="2147483849"/>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1403537040" sldId="2147483850"/>
          </pc:sldLayoutMkLst>
        </pc:sldLayoutChg>
        <pc:sldLayoutChg chg="del">
          <pc:chgData name="Jackie Groetsch" userId="9a6cded2-4ce8-4335-826b-c8cd6d63c864" providerId="ADAL" clId="{A7CFE0BE-9DC3-464C-A148-13DAF0329D94}" dt="2025-01-29T18:07:22.385" v="2" actId="47"/>
          <pc:sldLayoutMkLst>
            <pc:docMk/>
            <pc:sldMasterMk cId="2028993365" sldId="2147483840"/>
            <pc:sldLayoutMk cId="713636106" sldId="214748385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757B188-EB0F-6742-B588-4664E70E4827}" type="datetimeFigureOut">
              <a:rPr lang="en-US" smtClean="0"/>
              <a:t>1/29/2025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A661F8A-E22C-534D-BE35-B8D73B55C4CF}" type="slidenum">
              <a:rPr lang="en-US" smtClean="0"/>
              <a:t>‹#›</a:t>
            </a:fld>
            <a:endParaRPr lang="en-US"/>
          </a:p>
        </p:txBody>
      </p:sp>
    </p:spTree>
    <p:extLst>
      <p:ext uri="{BB962C8B-B14F-4D97-AF65-F5344CB8AC3E}">
        <p14:creationId xmlns:p14="http://schemas.microsoft.com/office/powerpoint/2010/main" val="1778678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egis.state.pa.us/cfdocs/legis/li/uconsCheck.cfm?yr=2024&amp;sessInd=0&amp;act=1A"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legis.state.pa.us/cfdocs/legis/li/uconsCheck.cfm?yr=2024&amp;sessInd=0&amp;act=1A"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egis.state.pa.us/cfdocs/legis/li/uconsCheck.cfm?yr=2024&amp;sessInd=0&amp;act=1A"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file:///C:\Users\carolygree\AppData\Local\Microsoft\Windows\INetCache\Content.Outlook\9B0ARXHN\email.mht"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pa.gov/en/agencies/dhs/resources/for-providers/child-care-for-providers/child-care-regulations.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us06web.zoom.us/meeting/register/0vKCC-9OR7qrCqSo9BaJdQ"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forms.gle/wXi4ZCY3ghdcBJir6"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firstup.org/sepecc/"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a:buSzPts val="1400"/>
            </a:pPr>
            <a:endParaRPr lang="en-US"/>
          </a:p>
        </p:txBody>
      </p:sp>
      <p:sp>
        <p:nvSpPr>
          <p:cNvPr id="252" name="Google Shape;252;p1: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buClr>
                <a:srgbClr val="000000"/>
              </a:buClr>
              <a:buSzPts val="1400"/>
            </a:pPr>
            <a:fld id="{00000000-1234-1234-1234-123412341234}" type="slidenum">
              <a:rPr lang="en-US" sz="1500">
                <a:solidFill>
                  <a:srgbClr val="000000"/>
                </a:solidFill>
                <a:latin typeface="Arial"/>
                <a:ea typeface="Arial"/>
                <a:cs typeface="Arial"/>
                <a:sym typeface="Arial"/>
              </a:rPr>
              <a:pPr>
                <a:buClr>
                  <a:srgbClr val="000000"/>
                </a:buClr>
                <a:buSzPts val="1400"/>
              </a:pPr>
              <a:t>1</a:t>
            </a:fld>
            <a:endParaRPr lang="en-US" sz="1500">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966612">
              <a:defRPr/>
            </a:pPr>
            <a:fld id="{C94BFBAA-F0F2-4618-84B2-8E3BDD2EE44C}" type="slidenum">
              <a:rPr lang="en-US">
                <a:solidFill>
                  <a:prstClr val="black"/>
                </a:solidFill>
                <a:latin typeface="Calibri" panose="020F0502020204030204"/>
              </a:rPr>
              <a:pPr defTabSz="966612">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62720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8, 9, 10, 11, 12, 13</a:t>
            </a:r>
            <a:r>
              <a:rPr lang="en-US"/>
              <a:t>  </a:t>
            </a:r>
            <a:r>
              <a:rPr lang="en-US" sz="1200">
                <a:solidFill>
                  <a:srgbClr val="002060"/>
                </a:solidFill>
                <a:hlinkClick r:id="rId3">
                  <a:extLst>
                    <a:ext uri="{A12FA001-AC4F-418D-AE19-62706E023703}">
                      <ahyp:hlinkClr xmlns:ahyp="http://schemas.microsoft.com/office/drawing/2018/hyperlinkcolor" val="tx"/>
                    </a:ext>
                  </a:extLst>
                </a:hlinkClick>
              </a:rPr>
              <a:t>https://www.legis.state.pa.us/cfdocs/legis/li/uconsCheck.cfm?yr=2024&amp;sessInd=0&amp;act=1A</a:t>
            </a:r>
            <a:r>
              <a:rPr lang="en-US" sz="1200">
                <a:solidFill>
                  <a:srgbClr val="002060"/>
                </a:solidFill>
              </a:rPr>
              <a:t>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6F6111-00A6-4FC9-B73D-1D95EC7CF3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949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8EBB0-3EAC-C954-E294-0B90C3F82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7B1CF-C550-9BAE-EADA-4F9B06B4C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8BCC5-CD95-A598-9C0F-C44501281E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8, 9, 10, 11, 12, 13</a:t>
            </a:r>
            <a:r>
              <a:rPr lang="en-US"/>
              <a:t>  </a:t>
            </a:r>
            <a:r>
              <a:rPr lang="en-US" sz="1200">
                <a:solidFill>
                  <a:srgbClr val="002060"/>
                </a:solidFill>
                <a:hlinkClick r:id="rId3">
                  <a:extLst>
                    <a:ext uri="{A12FA001-AC4F-418D-AE19-62706E023703}">
                      <ahyp:hlinkClr xmlns:ahyp="http://schemas.microsoft.com/office/drawing/2018/hyperlinkcolor" val="tx"/>
                    </a:ext>
                  </a:extLst>
                </a:hlinkClick>
              </a:rPr>
              <a:t>https://www.legis.state.pa.us/cfdocs/legis/li/uconsCheck.cfm?yr=2024&amp;sessInd=0&amp;act=1A</a:t>
            </a:r>
            <a:r>
              <a:rPr lang="en-US" sz="1200">
                <a:solidFill>
                  <a:srgbClr val="002060"/>
                </a:solidFill>
              </a:rPr>
              <a:t> </a:t>
            </a:r>
          </a:p>
          <a:p>
            <a:endParaRPr lang="en-US"/>
          </a:p>
        </p:txBody>
      </p:sp>
      <p:sp>
        <p:nvSpPr>
          <p:cNvPr id="4" name="Slide Number Placeholder 3">
            <a:extLst>
              <a:ext uri="{FF2B5EF4-FFF2-40B4-BE49-F238E27FC236}">
                <a16:creationId xmlns:a16="http://schemas.microsoft.com/office/drawing/2014/main" id="{0BB416AE-6851-CB20-FB92-99A4C7DBE5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6F6111-00A6-4FC9-B73D-1D95EC7CF3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9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5E77-4C1F-2CE7-101A-C3A5F3479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57637-7107-5633-FD6A-1B8E04CC51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4E2CE1-9188-569F-B65F-68FFC7ECF8F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8, 9, 10, 11, 12, 13</a:t>
            </a:r>
            <a:r>
              <a:rPr lang="en-US"/>
              <a:t>  </a:t>
            </a:r>
            <a:r>
              <a:rPr lang="en-US" sz="1200">
                <a:solidFill>
                  <a:srgbClr val="002060"/>
                </a:solidFill>
                <a:hlinkClick r:id="rId3">
                  <a:extLst>
                    <a:ext uri="{A12FA001-AC4F-418D-AE19-62706E023703}">
                      <ahyp:hlinkClr xmlns:ahyp="http://schemas.microsoft.com/office/drawing/2018/hyperlinkcolor" val="tx"/>
                    </a:ext>
                  </a:extLst>
                </a:hlinkClick>
              </a:rPr>
              <a:t>https://www.legis.state.pa.us/cfdocs/legis/li/uconsCheck.cfm?yr=2024&amp;sessInd=0&amp;act=1A</a:t>
            </a:r>
            <a:r>
              <a:rPr lang="en-US" sz="1200">
                <a:solidFill>
                  <a:srgbClr val="002060"/>
                </a:solidFill>
              </a:rPr>
              <a:t> </a:t>
            </a:r>
          </a:p>
          <a:p>
            <a:endParaRPr lang="en-US"/>
          </a:p>
        </p:txBody>
      </p:sp>
      <p:sp>
        <p:nvSpPr>
          <p:cNvPr id="4" name="Slide Number Placeholder 3">
            <a:extLst>
              <a:ext uri="{FF2B5EF4-FFF2-40B4-BE49-F238E27FC236}">
                <a16:creationId xmlns:a16="http://schemas.microsoft.com/office/drawing/2014/main" id="{350BC8C2-F79B-42DC-0A48-90518BE12F9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6F6111-00A6-4FC9-B73D-1D95EC7CF3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1817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bca61b929f_2_46: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a:buClr>
                <a:schemeClr val="dk1"/>
              </a:buClr>
              <a:buSzPts val="1400"/>
            </a:pPr>
            <a:endParaRPr lang="en-US"/>
          </a:p>
        </p:txBody>
      </p:sp>
      <p:sp>
        <p:nvSpPr>
          <p:cNvPr id="303" name="Google Shape;303;g1bca61b929f_2_4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12956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bca61b929f_2_46: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a:buClr>
                <a:schemeClr val="dk1"/>
              </a:buClr>
              <a:buSzPts val="1400"/>
            </a:pPr>
            <a:endParaRPr lang="en-US"/>
          </a:p>
        </p:txBody>
      </p:sp>
      <p:sp>
        <p:nvSpPr>
          <p:cNvPr id="303" name="Google Shape;303;g1bca61b929f_2_4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9673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Special Announcement - </a:t>
            </a:r>
            <a:r>
              <a:rPr lang="en-US">
                <a:hlinkClick r:id="rId3"/>
              </a:rPr>
              <a:t>Email from The Pennsylvania Key</a:t>
            </a:r>
            <a:endParaRPr lang="en-US"/>
          </a:p>
          <a:p>
            <a:r>
              <a:rPr lang="en-US"/>
              <a:t>Link to regulations on DHS website - </a:t>
            </a:r>
            <a:r>
              <a:rPr lang="en-US">
                <a:hlinkClick r:id="rId4"/>
              </a:rPr>
              <a:t>Child Care Regulations | Department of Human Services | Commonwealth of Pennsylvania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E7E9E0F-888D-43D5-86B5-A411A4C284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426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43050" lvl="3" indent="-171450">
              <a:buFont typeface="Arial" panose="020B0604020202020204" pitchFamily="34" charset="0"/>
              <a:buChar char="•"/>
            </a:pPr>
            <a:endParaRPr lang="en-US" sz="160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71D2C-180E-4937-ABD1-A8CDCE87D1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013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43050" lvl="3" indent="-171450">
              <a:buFont typeface="Arial" panose="020B0604020202020204" pitchFamily="34" charset="0"/>
              <a:buChar char="•"/>
            </a:pPr>
            <a:endParaRPr lang="en-US" sz="160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71D2C-180E-4937-ABD1-A8CDCE87D1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82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43050" lvl="3" indent="-171450">
              <a:buFont typeface="Arial" panose="020B0604020202020204" pitchFamily="34" charset="0"/>
              <a:buChar char="•"/>
            </a:pPr>
            <a:endParaRPr lang="en-US" sz="160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71D2C-180E-4937-ABD1-A8CDCE87D1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7428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966612">
              <a:defRPr/>
            </a:pPr>
            <a:fld id="{C94BFBAA-F0F2-4618-84B2-8E3BDD2EE44C}" type="slidenum">
              <a:rPr lang="en-US">
                <a:solidFill>
                  <a:prstClr val="black"/>
                </a:solidFill>
                <a:latin typeface="Calibri" panose="020F0502020204030204"/>
              </a:rPr>
              <a:pPr defTabSz="966612">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3377999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43050" lvl="3" indent="-171450">
              <a:buFont typeface="Arial" panose="020B0604020202020204" pitchFamily="34" charset="0"/>
              <a:buChar char="•"/>
            </a:pPr>
            <a:endParaRPr lang="en-US" sz="1600"/>
          </a:p>
        </p:txBody>
      </p:sp>
      <p:sp>
        <p:nvSpPr>
          <p:cNvPr id="4" name="Slide Number Placeholder 3"/>
          <p:cNvSpPr>
            <a:spLocks noGrp="1"/>
          </p:cNvSpPr>
          <p:nvPr>
            <p:ph type="sldNum" sz="quarter" idx="5"/>
          </p:nvPr>
        </p:nvSpPr>
        <p:spPr/>
        <p:txBody>
          <a:bodyPr/>
          <a:lstStyle/>
          <a:p>
            <a:fld id="{7E971D2C-180E-4937-ABD1-A8CDCE87D192}" type="slidenum">
              <a:rPr lang="en-US" smtClean="0"/>
              <a:t>39</a:t>
            </a:fld>
            <a:endParaRPr lang="en-US"/>
          </a:p>
        </p:txBody>
      </p:sp>
    </p:spTree>
    <p:extLst>
      <p:ext uri="{BB962C8B-B14F-4D97-AF65-F5344CB8AC3E}">
        <p14:creationId xmlns:p14="http://schemas.microsoft.com/office/powerpoint/2010/main" val="3949770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link to the QR Code (to put on the chat) - https://forms.gle/fkao9TpL9PZGYPG37</a:t>
            </a:r>
          </a:p>
        </p:txBody>
      </p:sp>
      <p:sp>
        <p:nvSpPr>
          <p:cNvPr id="4" name="Slide Number Placeholder 3"/>
          <p:cNvSpPr>
            <a:spLocks noGrp="1"/>
          </p:cNvSpPr>
          <p:nvPr>
            <p:ph type="sldNum" sz="quarter" idx="5"/>
          </p:nvPr>
        </p:nvSpPr>
        <p:spPr/>
        <p:txBody>
          <a:bodyPr/>
          <a:lstStyle/>
          <a:p>
            <a:fld id="{52FEE3D2-9F42-44B6-93BC-9D3C8AE368E8}" type="slidenum">
              <a:rPr lang="en-US" smtClean="0"/>
              <a:t>47</a:t>
            </a:fld>
            <a:endParaRPr lang="en-US"/>
          </a:p>
        </p:txBody>
      </p:sp>
    </p:spTree>
    <p:extLst>
      <p:ext uri="{BB962C8B-B14F-4D97-AF65-F5344CB8AC3E}">
        <p14:creationId xmlns:p14="http://schemas.microsoft.com/office/powerpoint/2010/main" val="1011205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a:effectLst/>
                <a:latin typeface="Aptos" panose="020B0004020202020204" pitchFamily="34" charset="0"/>
                <a:ea typeface="Aptos" panose="020B0004020202020204" pitchFamily="34" charset="0"/>
                <a:cs typeface="Aptos" panose="020B0004020202020204" pitchFamily="34" charset="0"/>
              </a:rPr>
              <a:t>1.) You are invited to a Zoom meeting. </a:t>
            </a:r>
          </a:p>
          <a:p>
            <a:pPr marL="0" marR="0"/>
            <a:r>
              <a:rPr lang="en-US" sz="1800">
                <a:effectLst/>
                <a:latin typeface="Aptos" panose="020B0004020202020204" pitchFamily="34" charset="0"/>
                <a:ea typeface="Aptos" panose="020B0004020202020204" pitchFamily="34" charset="0"/>
                <a:cs typeface="Aptos" panose="020B0004020202020204" pitchFamily="34" charset="0"/>
              </a:rPr>
              <a:t>When: Feb 21, 2025 01:00 PM Eastern Time (US and Canada) </a:t>
            </a:r>
          </a:p>
          <a:p>
            <a:pPr marL="0" marR="0"/>
            <a:r>
              <a:rPr lang="en-US" sz="1800">
                <a:effectLst/>
                <a:latin typeface="Aptos" panose="020B0004020202020204" pitchFamily="34" charset="0"/>
                <a:ea typeface="Aptos" panose="020B0004020202020204" pitchFamily="34" charset="0"/>
                <a:cs typeface="Aptos" panose="020B0004020202020204" pitchFamily="34" charset="0"/>
              </a:rPr>
              <a:t> </a:t>
            </a:r>
          </a:p>
          <a:p>
            <a:pPr marL="0" marR="0"/>
            <a:r>
              <a:rPr lang="en-US" sz="1800">
                <a:effectLst/>
                <a:latin typeface="Aptos" panose="020B0004020202020204" pitchFamily="34" charset="0"/>
                <a:ea typeface="Aptos" panose="020B0004020202020204" pitchFamily="34" charset="0"/>
                <a:cs typeface="Aptos" panose="020B0004020202020204" pitchFamily="34" charset="0"/>
              </a:rPr>
              <a:t>Register in advance for this meeting:</a:t>
            </a:r>
          </a:p>
          <a:p>
            <a:pPr marL="0" marR="0"/>
            <a:r>
              <a:rPr lang="en-US" sz="1800" u="sng">
                <a:solidFill>
                  <a:srgbClr val="0000FF"/>
                </a:solidFill>
                <a:effectLst/>
                <a:latin typeface="Aptos" panose="020B0004020202020204" pitchFamily="34" charset="0"/>
                <a:ea typeface="Aptos" panose="020B0004020202020204" pitchFamily="34" charset="0"/>
                <a:cs typeface="Aptos" panose="020B0004020202020204" pitchFamily="34" charset="0"/>
                <a:hlinkClick r:id="rId3"/>
              </a:rPr>
              <a:t>https://us06web.zoom.us/meeting/register/0vKCC-9OR7qrCqSo9BaJdQ</a:t>
            </a:r>
            <a:r>
              <a:rPr lang="en-US" sz="1800">
                <a:effectLst/>
                <a:latin typeface="Aptos" panose="020B0004020202020204" pitchFamily="34" charset="0"/>
                <a:ea typeface="Aptos" panose="020B0004020202020204" pitchFamily="34" charset="0"/>
                <a:cs typeface="Aptos" panose="020B0004020202020204" pitchFamily="34" charset="0"/>
              </a:rPr>
              <a:t> </a:t>
            </a:r>
          </a:p>
          <a:p>
            <a:pPr marL="0" marR="0"/>
            <a:r>
              <a:rPr lang="en-US" sz="1800">
                <a:effectLst/>
                <a:latin typeface="Aptos" panose="020B0004020202020204" pitchFamily="34" charset="0"/>
                <a:ea typeface="Aptos" panose="020B0004020202020204" pitchFamily="34" charset="0"/>
                <a:cs typeface="Aptos" panose="020B0004020202020204" pitchFamily="34" charset="0"/>
              </a:rPr>
              <a:t> </a:t>
            </a:r>
          </a:p>
          <a:p>
            <a:pPr marL="0" marR="0"/>
            <a:r>
              <a:rPr lang="en-US" sz="1800">
                <a:effectLst/>
                <a:latin typeface="Aptos" panose="020B0004020202020204" pitchFamily="34" charset="0"/>
                <a:ea typeface="Aptos" panose="020B0004020202020204" pitchFamily="34" charset="0"/>
                <a:cs typeface="Aptos" panose="020B0004020202020204" pitchFamily="34" charset="0"/>
              </a:rPr>
              <a:t>After registering, you will receive a confirmation email containing information about joining the meeting.</a:t>
            </a:r>
          </a:p>
          <a:p>
            <a:pPr marL="0" marR="0"/>
            <a:r>
              <a:rPr lang="en-US" sz="1800">
                <a:effectLst/>
                <a:latin typeface="Aptos" panose="020B0004020202020204" pitchFamily="34" charset="0"/>
                <a:ea typeface="Aptos" panose="020B0004020202020204" pitchFamily="34" charset="0"/>
                <a:cs typeface="Aptos" panose="020B0004020202020204" pitchFamily="34" charset="0"/>
              </a:rPr>
              <a:t> </a:t>
            </a:r>
          </a:p>
          <a:p>
            <a:pPr marL="0" marR="0"/>
            <a:r>
              <a:rPr lang="en-US" sz="1800">
                <a:effectLst/>
                <a:latin typeface="Aptos" panose="020B0004020202020204" pitchFamily="34" charset="0"/>
                <a:ea typeface="Aptos" panose="020B0004020202020204" pitchFamily="34" charset="0"/>
                <a:cs typeface="Times New Roman" panose="02020603050405020304" pitchFamily="18" charset="0"/>
              </a:rPr>
              <a:t>2. )Form to request information: </a:t>
            </a:r>
            <a:r>
              <a:rPr lang="en-US" sz="1800" u="sng">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4"/>
              </a:rPr>
              <a:t>https://forms.gle/wXi4ZCY3ghdcBJir6</a:t>
            </a:r>
            <a:endParaRPr lang="en-US" sz="1800">
              <a:effectLst/>
              <a:latin typeface="Aptos" panose="020B0004020202020204" pitchFamily="34" charset="0"/>
              <a:ea typeface="Aptos" panose="020B0004020202020204" pitchFamily="34" charset="0"/>
              <a:cs typeface="Aptos" panose="020B0004020202020204" pitchFamily="34" charset="0"/>
            </a:endParaRPr>
          </a:p>
          <a:p>
            <a:pPr marL="0" marR="0"/>
            <a:r>
              <a:rPr lang="en-US" sz="1800">
                <a:effectLst/>
                <a:latin typeface="Aptos" panose="020B0004020202020204" pitchFamily="34" charset="0"/>
                <a:ea typeface="Aptos" panose="020B0004020202020204" pitchFamily="34"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8F30E5A-17FF-4460-9DB4-A18BE45F76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1149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5: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a:buSzPts val="1400"/>
            </a:pPr>
            <a:endParaRPr lang="en-US"/>
          </a:p>
        </p:txBody>
      </p:sp>
      <p:sp>
        <p:nvSpPr>
          <p:cNvPr id="398" name="Google Shape;398;p1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1477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1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a:buClr>
                <a:schemeClr val="dk1"/>
              </a:buClr>
              <a:buSzPts val="2000"/>
            </a:pPr>
            <a:r>
              <a:rPr lang="en-US"/>
              <a:t>First Up/SEPECC Webpage: </a:t>
            </a:r>
            <a:r>
              <a:rPr lang="en-US" u="sng">
                <a:solidFill>
                  <a:schemeClr val="hlink"/>
                </a:solidFill>
                <a:hlinkClick r:id="rId3"/>
              </a:rPr>
              <a:t>https://www.firstup.org/sepecc/</a:t>
            </a:r>
            <a:r>
              <a:rPr lang="en-US"/>
              <a:t>  </a:t>
            </a:r>
          </a:p>
          <a:p>
            <a:pPr>
              <a:buClr>
                <a:schemeClr val="dk1"/>
              </a:buClr>
              <a:buSzPts val="2000"/>
            </a:pPr>
            <a:endParaRPr lang="en-US"/>
          </a:p>
        </p:txBody>
      </p:sp>
      <p:sp>
        <p:nvSpPr>
          <p:cNvPr id="411" name="Google Shape;411;p14: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defTabSz="483306">
              <a:buSzPts val="1400"/>
              <a:defRPr/>
            </a:pPr>
            <a:fld id="{00000000-1234-1234-1234-123412341234}" type="slidenum">
              <a:rPr lang="en-US">
                <a:solidFill>
                  <a:prstClr val="black"/>
                </a:solidFill>
                <a:latin typeface="Calibri" panose="020F0502020204030204"/>
              </a:rPr>
              <a:pPr defTabSz="483306">
                <a:buSzPts val="1400"/>
                <a:defRPr/>
              </a:pPr>
              <a:t>58</a:t>
            </a:fld>
            <a:endParaRPr lang="en-US">
              <a:solidFill>
                <a:prstClr val="black"/>
              </a:solidFill>
              <a:latin typeface="Calibri" panose="020F05020202040302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54952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232933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6291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65201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smtClean="0"/>
              <a:pPr/>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75895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3746809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41080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499656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33100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184263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787591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with Picture">
  <p:cSld name="Title Slide with Picture">
    <p:spTree>
      <p:nvGrpSpPr>
        <p:cNvPr id="1" name="Shape 15"/>
        <p:cNvGrpSpPr/>
        <p:nvPr/>
      </p:nvGrpSpPr>
      <p:grpSpPr>
        <a:xfrm>
          <a:off x="0" y="0"/>
          <a:ext cx="0" cy="0"/>
          <a:chOff x="0" y="0"/>
          <a:chExt cx="0" cy="0"/>
        </a:xfrm>
      </p:grpSpPr>
      <p:sp>
        <p:nvSpPr>
          <p:cNvPr id="16" name="Google Shape;16;p2"/>
          <p:cNvSpPr/>
          <p:nvPr/>
        </p:nvSpPr>
        <p:spPr>
          <a:xfrm>
            <a:off x="6540503" y="0"/>
            <a:ext cx="5651496" cy="6858000"/>
          </a:xfrm>
          <a:custGeom>
            <a:avLst/>
            <a:gdLst/>
            <a:ahLst/>
            <a:cxnLst/>
            <a:rect l="l" t="t" r="r" b="b"/>
            <a:pathLst>
              <a:path w="4238622" h="6858000" extrusionOk="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dk1"/>
          </a:solidFill>
          <a:ln>
            <a:noFill/>
          </a:ln>
        </p:spPr>
        <p:txBody>
          <a:bodyPr spcFirstLastPara="1" wrap="square" lIns="91400" tIns="45700" rIns="91400" bIns="45700" anchor="t" anchorCtr="0">
            <a:noAutofit/>
          </a:bodyPr>
          <a:lstStyle/>
          <a:p>
            <a:pPr marL="0" marR="0" lvl="0" indent="0" algn="l" rtl="0">
              <a:lnSpc>
                <a:spcPct val="100000"/>
              </a:lnSpc>
              <a:spcBef>
                <a:spcPts val="0"/>
              </a:spcBef>
              <a:spcAft>
                <a:spcPts val="0"/>
              </a:spcAft>
              <a:buClr>
                <a:srgbClr val="000000"/>
              </a:buClr>
              <a:buSzPts val="1799"/>
              <a:buFont typeface="Arial"/>
              <a:buNone/>
            </a:pPr>
            <a:endParaRPr sz="1799" b="0" i="0" u="none" strike="noStrike" cap="none">
              <a:solidFill>
                <a:schemeClr val="dk1"/>
              </a:solidFill>
              <a:latin typeface="Palatino Linotype"/>
              <a:ea typeface="Palatino Linotype"/>
              <a:cs typeface="Palatino Linotype"/>
              <a:sym typeface="Palatino Linotype"/>
            </a:endParaRPr>
          </a:p>
        </p:txBody>
      </p:sp>
      <p:sp>
        <p:nvSpPr>
          <p:cNvPr id="17" name="Google Shape;17;p2"/>
          <p:cNvSpPr/>
          <p:nvPr/>
        </p:nvSpPr>
        <p:spPr>
          <a:xfrm>
            <a:off x="6256869" y="0"/>
            <a:ext cx="1672169" cy="6858000"/>
          </a:xfrm>
          <a:custGeom>
            <a:avLst/>
            <a:gdLst/>
            <a:ahLst/>
            <a:cxnLst/>
            <a:rect l="l" t="t" r="r" b="b"/>
            <a:pathLst>
              <a:path w="1254127" h="6858000" extrusionOk="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p:spPr>
        <p:txBody>
          <a:bodyPr spcFirstLastPara="1" wrap="square" lIns="91400" tIns="45700" rIns="91400" bIns="45700" anchor="t" anchorCtr="0">
            <a:noAutofit/>
          </a:bodyPr>
          <a:lstStyle/>
          <a:p>
            <a:pPr marL="0" marR="0" lvl="0" indent="0" algn="l" rtl="0">
              <a:lnSpc>
                <a:spcPct val="100000"/>
              </a:lnSpc>
              <a:spcBef>
                <a:spcPts val="0"/>
              </a:spcBef>
              <a:spcAft>
                <a:spcPts val="0"/>
              </a:spcAft>
              <a:buClr>
                <a:srgbClr val="000000"/>
              </a:buClr>
              <a:buSzPts val="1799"/>
              <a:buFont typeface="Arial"/>
              <a:buNone/>
            </a:pPr>
            <a:endParaRPr sz="1799" b="0" i="0" u="none" strike="noStrike" cap="none">
              <a:solidFill>
                <a:schemeClr val="dk1"/>
              </a:solidFill>
              <a:latin typeface="Palatino Linotype"/>
              <a:ea typeface="Palatino Linotype"/>
              <a:cs typeface="Palatino Linotype"/>
              <a:sym typeface="Palatino Linotype"/>
            </a:endParaRPr>
          </a:p>
        </p:txBody>
      </p:sp>
      <p:sp>
        <p:nvSpPr>
          <p:cNvPr id="18" name="Google Shape;18;p2"/>
          <p:cNvSpPr/>
          <p:nvPr/>
        </p:nvSpPr>
        <p:spPr>
          <a:xfrm>
            <a:off x="6062136" y="0"/>
            <a:ext cx="1528232" cy="6858000"/>
          </a:xfrm>
          <a:custGeom>
            <a:avLst/>
            <a:gdLst/>
            <a:ahLst/>
            <a:cxnLst/>
            <a:rect l="l" t="t" r="r" b="b"/>
            <a:pathLst>
              <a:path w="1146174" h="6858000" extrusionOk="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p:spPr>
        <p:txBody>
          <a:bodyPr spcFirstLastPara="1" wrap="square" lIns="91400" tIns="45700" rIns="91400" bIns="45700" anchor="t" anchorCtr="0">
            <a:noAutofit/>
          </a:bodyPr>
          <a:lstStyle/>
          <a:p>
            <a:pPr marL="0" marR="0" lvl="0" indent="0" algn="l" rtl="0">
              <a:lnSpc>
                <a:spcPct val="100000"/>
              </a:lnSpc>
              <a:spcBef>
                <a:spcPts val="0"/>
              </a:spcBef>
              <a:spcAft>
                <a:spcPts val="0"/>
              </a:spcAft>
              <a:buClr>
                <a:srgbClr val="000000"/>
              </a:buClr>
              <a:buSzPts val="1799"/>
              <a:buFont typeface="Arial"/>
              <a:buNone/>
            </a:pPr>
            <a:endParaRPr sz="1799" b="0" i="0" u="none" strike="noStrike" cap="none">
              <a:solidFill>
                <a:schemeClr val="dk1"/>
              </a:solidFill>
              <a:latin typeface="Palatino Linotype"/>
              <a:ea typeface="Palatino Linotype"/>
              <a:cs typeface="Palatino Linotype"/>
              <a:sym typeface="Palatino Linotype"/>
            </a:endParaRPr>
          </a:p>
        </p:txBody>
      </p:sp>
      <p:sp>
        <p:nvSpPr>
          <p:cNvPr id="19" name="Google Shape;19;p2"/>
          <p:cNvSpPr txBox="1">
            <a:spLocks noGrp="1"/>
          </p:cNvSpPr>
          <p:nvPr>
            <p:ph type="ctrTitle"/>
          </p:nvPr>
        </p:nvSpPr>
        <p:spPr>
          <a:xfrm>
            <a:off x="1295401" y="1873584"/>
            <a:ext cx="5120641" cy="25603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999"/>
              <a:buFont typeface="Century Gothic"/>
              <a:buNone/>
              <a:defRPr sz="3999">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descr="An empty placeholder to add an image. Click on the placeholder and select the image that you wish to add"/>
          <p:cNvSpPr>
            <a:spLocks noGrp="1"/>
          </p:cNvSpPr>
          <p:nvPr>
            <p:ph type="pic" idx="2"/>
          </p:nvPr>
        </p:nvSpPr>
        <p:spPr>
          <a:xfrm>
            <a:off x="6743703" y="0"/>
            <a:ext cx="5448297" cy="6858000"/>
          </a:xfrm>
          <a:prstGeom prst="rect">
            <a:avLst/>
          </a:prstGeom>
          <a:noFill/>
          <a:ln>
            <a:noFill/>
          </a:ln>
        </p:spPr>
      </p:sp>
      <p:sp>
        <p:nvSpPr>
          <p:cNvPr id="21" name="Google Shape;21;p2"/>
          <p:cNvSpPr txBox="1">
            <a:spLocks noGrp="1"/>
          </p:cNvSpPr>
          <p:nvPr>
            <p:ph type="subTitle" idx="1"/>
          </p:nvPr>
        </p:nvSpPr>
        <p:spPr>
          <a:xfrm>
            <a:off x="1295401" y="4572000"/>
            <a:ext cx="5120641" cy="1600200"/>
          </a:xfrm>
          <a:prstGeom prst="rect">
            <a:avLst/>
          </a:prstGeom>
          <a:solidFill>
            <a:schemeClr val="lt2">
              <a:alpha val="68627"/>
            </a:schemeClr>
          </a:solidFill>
          <a:ln>
            <a:noFill/>
          </a:ln>
        </p:spPr>
        <p:txBody>
          <a:bodyPr spcFirstLastPara="1" wrap="square" lIns="91425" tIns="45700" rIns="91425" bIns="45700" anchor="t" anchorCtr="0">
            <a:normAutofit/>
          </a:bodyPr>
          <a:lstStyle>
            <a:lvl1pPr lvl="0" algn="l">
              <a:lnSpc>
                <a:spcPct val="90000"/>
              </a:lnSpc>
              <a:spcBef>
                <a:spcPts val="1600"/>
              </a:spcBef>
              <a:spcAft>
                <a:spcPts val="0"/>
              </a:spcAft>
              <a:buSzPts val="2399"/>
              <a:buNone/>
              <a:defRPr sz="2399"/>
            </a:lvl1pPr>
            <a:lvl2pPr lvl="1" algn="ctr">
              <a:lnSpc>
                <a:spcPct val="90000"/>
              </a:lnSpc>
              <a:spcBef>
                <a:spcPts val="600"/>
              </a:spcBef>
              <a:spcAft>
                <a:spcPts val="0"/>
              </a:spcAft>
              <a:buSzPts val="1999"/>
              <a:buNone/>
              <a:defRPr sz="1999"/>
            </a:lvl2pPr>
            <a:lvl3pPr lvl="2" algn="ctr">
              <a:lnSpc>
                <a:spcPct val="90000"/>
              </a:lnSpc>
              <a:spcBef>
                <a:spcPts val="600"/>
              </a:spcBef>
              <a:spcAft>
                <a:spcPts val="0"/>
              </a:spcAft>
              <a:buSzPts val="1799"/>
              <a:buNone/>
              <a:defRPr sz="1799"/>
            </a:lvl3pPr>
            <a:lvl4pPr lvl="3" algn="ctr">
              <a:lnSpc>
                <a:spcPct val="90000"/>
              </a:lnSpc>
              <a:spcBef>
                <a:spcPts val="600"/>
              </a:spcBef>
              <a:spcAft>
                <a:spcPts val="0"/>
              </a:spcAft>
              <a:buSzPts val="1600"/>
              <a:buNone/>
              <a:defRPr sz="1600"/>
            </a:lvl4pPr>
            <a:lvl5pPr lvl="4" algn="ctr">
              <a:lnSpc>
                <a:spcPct val="90000"/>
              </a:lnSpc>
              <a:spcBef>
                <a:spcPts val="600"/>
              </a:spcBef>
              <a:spcAft>
                <a:spcPts val="0"/>
              </a:spcAft>
              <a:buSzPts val="1600"/>
              <a:buNone/>
              <a:defRPr sz="1600"/>
            </a:lvl5pPr>
            <a:lvl6pPr lvl="5" algn="ctr">
              <a:lnSpc>
                <a:spcPct val="100000"/>
              </a:lnSpc>
              <a:spcBef>
                <a:spcPts val="600"/>
              </a:spcBef>
              <a:spcAft>
                <a:spcPts val="0"/>
              </a:spcAft>
              <a:buClr>
                <a:schemeClr val="dk1"/>
              </a:buClr>
              <a:buSzPts val="1600"/>
              <a:buNone/>
              <a:defRPr sz="1600"/>
            </a:lvl6pPr>
            <a:lvl7pPr lvl="6" algn="ctr">
              <a:lnSpc>
                <a:spcPct val="100000"/>
              </a:lnSpc>
              <a:spcBef>
                <a:spcPts val="600"/>
              </a:spcBef>
              <a:spcAft>
                <a:spcPts val="0"/>
              </a:spcAft>
              <a:buClr>
                <a:schemeClr val="dk1"/>
              </a:buClr>
              <a:buSzPts val="1600"/>
              <a:buNone/>
              <a:defRPr sz="1600"/>
            </a:lvl7pPr>
            <a:lvl8pPr lvl="7" algn="ctr">
              <a:lnSpc>
                <a:spcPct val="100000"/>
              </a:lnSpc>
              <a:spcBef>
                <a:spcPts val="600"/>
              </a:spcBef>
              <a:spcAft>
                <a:spcPts val="0"/>
              </a:spcAft>
              <a:buClr>
                <a:schemeClr val="dk1"/>
              </a:buClr>
              <a:buSzPts val="1600"/>
              <a:buNone/>
              <a:defRPr sz="1600"/>
            </a:lvl8pPr>
            <a:lvl9pPr lvl="8" algn="ctr">
              <a:lnSpc>
                <a:spcPct val="100000"/>
              </a:lnSpc>
              <a:spcBef>
                <a:spcPts val="6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9716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54952992"/>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232933188"/>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62916892"/>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652010271"/>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smtClean="0"/>
              <a:pPr/>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758958866"/>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3746809600"/>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41080145"/>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499656468"/>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33100376"/>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184263993"/>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787591538"/>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1700087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953470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728685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1625186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smtClean="0"/>
              <a:pPr/>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19803880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23835393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56160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6990382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12582872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2024607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178227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00708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7"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007086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mc:AlternateContent xmlns:mc="http://schemas.openxmlformats.org/markup-compatibility/2006">
    <mc:Choice xmlns:p14="http://schemas.microsoft.com/office/powerpoint/2010/main" Requires="p14">
      <p:transition spd="slow" p14:dur="1500"/>
    </mc:Choice>
    <mc:Fallback>
      <p:transition spd="slow"/>
    </mc:Fallback>
  </mc:AlternateConten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586B75A-687E-405C-8A0B-8D00578BA2C3}" type="datetimeFigureOut">
              <a:rPr lang="en-US" smtClean="0"/>
              <a:pPr/>
              <a:t>1/29/2025</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34885697"/>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irstup.org/sepecc/"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hyperlink" Target="https://nam04.safelinks.protection.outlook.com/?url=https%3A%2F%2Fforms.office.com%2Fr%2FRfzSg97k7j&amp;data=05%7C02%7Csim.loh%40firstup.org%7C3bc29564523744e5aeab08dd3ef5f66c%7Cf0fd48e0dd6d4511a2a2ed4697da29f5%7C0%7C0%7C638735948318747697%7CUnknown%7CTWFpbGZsb3d8eyJFbXB0eU1hcGkiOnRydWUsIlYiOiIwLjAuMDAwMCIsIlAiOiJXaW4zMiIsIkFOIjoiTWFpbCIsIldUIjoyfQ%3D%3D%7C0%7C%7C%7C&amp;sdata=0O4zxhx3lLJshIOCEIA4Jj7vpx5uDPAu0vKMJCJ%2BSZI%3D&amp;reserved=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s://www.ffyf.org/actions/2025/email/" TargetMode="External"/><Relationship Id="rId2" Type="http://schemas.openxmlformats.org/officeDocument/2006/relationships/image" Target="../media/image9.jpeg"/><Relationship Id="rId1" Type="http://schemas.openxmlformats.org/officeDocument/2006/relationships/slideLayout" Target="../slideLayouts/slideLayout15.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2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38.jpeg"/></Relationships>
</file>

<file path=ppt/slides/_rels/slide12.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2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5.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hyperlink" Target="https://www.legis.state.pa.us/cfdocs/legis/li/uconsCheck.cfm?yr=2024&amp;sessInd=0&amp;act=1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carolygree@pa.go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hyperlink" Target="mailto:JDASHIELL@PA.GOV" TargetMode="External"/><Relationship Id="rId4" Type="http://schemas.openxmlformats.org/officeDocument/2006/relationships/hyperlink" Target="mailto:ASSHEPPARD@PA.GOV"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hyperlink" Target="https://www.pakeys.org/equity/awards/" TargetMode="Externa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hyperlink" Target="https://www.pakeys.org/confluence-podcast/" TargetMode="External"/><Relationship Id="rId2" Type="http://schemas.openxmlformats.org/officeDocument/2006/relationships/hyperlink" Target="https://www.pakeys.org/certification/enews/" TargetMode="Externa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hyperlink" Target="https://www.pa.gov/content/dam/copapwp-pagov/en/dhs/documents/services/children/documents/child-care-early-learning/OCDEL_MRS_NCS_ComprehensiveReport_FINAL.pdf" TargetMode="External"/><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60.jpeg"/></Relationships>
</file>

<file path=ppt/slides/_rels/slide29.xml.rels><?xml version="1.0" encoding="UTF-8" standalone="yes"?>
<Relationships xmlns="http://schemas.openxmlformats.org/package/2006/relationships"><Relationship Id="rId3" Type="http://schemas.openxmlformats.org/officeDocument/2006/relationships/hyperlink" Target="mailto:JDASHIELL@PA.GOV" TargetMode="External"/><Relationship Id="rId2" Type="http://schemas.openxmlformats.org/officeDocument/2006/relationships/hyperlink" Target="mailto:ASSHEPPARD@PA.GOV" TargetMode="External"/><Relationship Id="rId1" Type="http://schemas.openxmlformats.org/officeDocument/2006/relationships/slideLayout" Target="../slideLayouts/slideLayout15.xml"/><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hyperlink" Target="https://nam04.safelinks.protection.outlook.com/?url=https%3A%2F%2Fd4uhwxlab.cc.rs6.net%2Ftn.jsp%3Ff%3D0013CorYExehuqosU7N0LJhjwW-1XkPxcezIEmvoXDFpy4BuCmnTXoYo2YJCiml8kMmjztKUsLll6C2z6okoEwkaX9zKoC7r5MGfA3BXGUe3pj8WEk9K66VMC8wekMtWHllwMg-CxMMjZrJMGGcdyY8zEH4_0ThIx6B%26c%3Drtzj1yTTts2Lj0-Qb8nZsIYn7QlfZHpgI9AcqMiWgitopP7YR2EeXA%3D%3D%26ch%3DgMxPWuv2mz3TjQ09iwXVYQi8602w6vg0GYIy3xCL0VBSCVLDbH8fNw%3D%3D&amp;data=05%7C02%7Csim.loh%40firstup.org%7C5655dedaa66a482a898708dd3facac04%7Cf0fd48e0dd6d4511a2a2ed4697da29f5%7C0%7C0%7C638736733053090521%7CUnknown%7CTWFpbGZsb3d8eyJFbXB0eU1hcGkiOnRydWUsIlYiOiIwLjAuMDAwMCIsIlAiOiJXaW4zMiIsIkFOIjoiTWFpbCIsIldUIjoyfQ%3D%3D%7C0%7C%7C%7C&amp;sdata=%2B%2FvD32YUvDyKAAXNWZYMEix8ZOhRf7R5aZnMCrP8m8k%3D&amp;reserved=0" TargetMode="External"/><Relationship Id="rId2" Type="http://schemas.openxmlformats.org/officeDocument/2006/relationships/hyperlink" Target="https://nam04.safelinks.protection.outlook.com/?url=https%3A%2F%2Fmyemail.constantcontact.com%2FBureau-of-Certification-Newsletter---January-2025.html%3Fsoid%3D1112117859299%26aid%3DaSygV5bs_Kw&amp;data=05%7C02%7Csim.loh%40firstup.org%7C5655dedaa66a482a898708dd3facac04%7Cf0fd48e0dd6d4511a2a2ed4697da29f5%7C0%7C0%7C638736733053053819%7CUnknown%7CTWFpbGZsb3d8eyJFbXB0eU1hcGkiOnRydWUsIlYiOiIwLjAuMDAwMCIsIlAiOiJXaW4zMiIsIkFOIjoiTWFpbCIsIldUIjoyfQ%3D%3D%7C0%7C%7C%7C&amp;sdata=0YTQO706Fm2MyWJ%2BoMtG1dLEIacDtVUGIzDnNukDy5o%3D&amp;reserved=0" TargetMode="External"/><Relationship Id="rId1" Type="http://schemas.openxmlformats.org/officeDocument/2006/relationships/slideLayout" Target="../slideLayouts/slideLayout25.xml"/><Relationship Id="rId5" Type="http://schemas.openxmlformats.org/officeDocument/2006/relationships/hyperlink" Target="https://nam04.safelinks.protection.outlook.com/?url=https%3A%2F%2Fd4uhwxlab.cc.rs6.net%2Ftn.jsp%3Ff%3D0013CorYExehuqosU7N0LJhjwW-1XkPxcezIEmvoXDFpy4BuCmnTXoYozvxxJjZXukts2jwwv53iB6Is_wOHFkHzlcsgOiKhZfruriVsRNZZokS7jBBEBLnAxtUbmzvWv1d4aYZ6FLjZ0wC3_l9fPQRqcQvhjItJHuL5Q1-4JJAbhY%3D%26c%3Drtzj1yTTts2Lj0-Qb8nZsIYn7QlfZHpgI9AcqMiWgitopP7YR2EeXA%3D%3D%26ch%3DgMxPWuv2mz3TjQ09iwXVYQi8602w6vg0GYIy3xCL0VBSCVLDbH8fNw%3D%3D&amp;data=05%7C02%7Csim.loh%40firstup.org%7C5655dedaa66a482a898708dd3facac04%7Cf0fd48e0dd6d4511a2a2ed4697da29f5%7C0%7C0%7C638736733053145561%7CUnknown%7CTWFpbGZsb3d8eyJFbXB0eU1hcGkiOnRydWUsIlYiOiIwLjAuMDAwMCIsIlAiOiJXaW4zMiIsIkFOIjoiTWFpbCIsIldUIjoyfQ%3D%3D%7C0%7C%7C%7C&amp;sdata=3uLJbIxL0SZj3pzveQV2wxNR6Gw7pP3lq7Sg%2BOUL8i4%3D&amp;reserved=0" TargetMode="External"/><Relationship Id="rId4" Type="http://schemas.openxmlformats.org/officeDocument/2006/relationships/hyperlink" Target="https://nam04.safelinks.protection.outlook.com/?url=https%3A%2F%2Fd4uhwxlab.cc.rs6.net%2Ftn.jsp%3Ff%3D001BDA7XCm1COPsR3IMgBQUf1joslT5kkzaNKYI3kYLF1KOyqlHhsMyrreEPPFFjuw5T4zi2RY2GxCgv2sVCh72KQUXyHQmJ39Fa6Y885L7a6MG_t8uA_z9uIgMZRemCPbYL6WuviKpaCzKFtXiNh1xq65nCVoBRkmM%26c%3DIwJAw3y2n2jdpPGCVrxGQ0rsovHoCbrioGymDhIZe4r5UaW2RxLrvQ%3D%3D%26ch%3D2S2Cbw9NIRfgL6TEnTkr8nCoXidUssQxyWYz6966P43jVggEyjY2kA%3D%3D&amp;data=05%7C02%7Csim.loh%40firstup.org%7C5655dedaa66a482a898708dd3facac04%7Cf0fd48e0dd6d4511a2a2ed4697da29f5%7C0%7C0%7C638736733053117807%7CUnknown%7CTWFpbGZsb3d8eyJFbXB0eU1hcGkiOnRydWUsIlYiOiIwLjAuMDAwMCIsIlAiOiJXaW4zMiIsIkFOIjoiTWFpbCIsIldUIjoyfQ%3D%3D%7C0%7C%7C%7C&amp;sdata=MhGNjQBEfU0RC%2BKmCNmOuZqiteegsexLbPvgILERd30%3D&amp;reserved=0"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hyperlink" Target="https://zoom.us/meeting/register/tJMrc-ivpjIpE9Ez4ETo6Fijv9kkIZcAU4F5#/registration" TargetMode="External"/><Relationship Id="rId2" Type="http://schemas.openxmlformats.org/officeDocument/2006/relationships/notesSlide" Target="../notesSlides/notesSlide9.xml"/><Relationship Id="rId1" Type="http://schemas.openxmlformats.org/officeDocument/2006/relationships/slideLayout" Target="../slideLayouts/slideLayout25.xml"/><Relationship Id="rId5" Type="http://schemas.openxmlformats.org/officeDocument/2006/relationships/hyperlink" Target="http://www.montcopa.org/elrc" TargetMode="External"/><Relationship Id="rId4" Type="http://schemas.openxmlformats.org/officeDocument/2006/relationships/hyperlink" Target="https://nam11.safelinks.protection.outlook.com/?url=https%3A%2F%2Fbps9mcabb.cc.rs6.net%2Ftn.jsp%3Ff%3D001oysO3aiH10jq1vCUo64KVPCnkiBhx4P6vAZKIOR6ML3UQ0bopId1ofHr5AyrCHTm8Ep_tklOvmQ05W5RiMhTiTDv7hdJW_gPeZ--nhePix6JngN2CKNwmiaRiBs072ikqPU56GfXJY3OL8RTltXAQeCrP5lqhYJPasOj6ndQrOJp2vUAmFvg4431ms-vdHFkKHHZe-Eak17QgQFfp_zGl7E7wHsN1Ak2-N-TLMjHgMvIBFOu00T3uskqzEX_PnOFwNF_JS7li3t4sc-_ZAZelppmew-ThT7nRQCt2hiYow-xtPqj58j2WRZFZjhpD1Rzta-1s6LZ7wbMfVDBGAErVnOvLiKYq4OewE6aSpsTJSKkVmsTuTRgQ5aq-M2zxL2B%26c%3DtoHWS5zHGAE6lOZwURO7pZEm34hRJ-TkLj5jPkkOVqoAir0SGa5hmQ%3D%3D%26ch%3DfykoXA3b6jxMGuugp8AbX6QGlQHf_VDGKlSNczVf8RLHajXC-Tc1mA%3D%3D&amp;data=05%7C02%7CMargaret.Johnson%40montgomerycountypa.gov%7C0787b1a154aa4ac29e5d08dd37295628%7Cabb624ec6a274c8195ceb75e7c96ad9c%7C0%7C0%7C638727372896633086%7CUnknown%7CTWFpbGZsb3d8eyJFbXB0eU1hcGkiOnRydWUsIlYiOiIwLjAuMDAwMCIsIlAiOiJXaW4zMiIsIkFOIjoiTWFpbCIsIldUIjoyfQ%3D%3D%7C0%7C%7C%7C&amp;sdata=ldJiEWPU1LEjwxuZgLx7fLTeGyJcnTamrfWPHsPN9cE%3D&amp;reserved=0"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elrc19chesco.org/" TargetMode="External"/><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hyperlink" Target="mailto:astruble@phmc.org" TargetMode="External"/><Relationship Id="rId7" Type="http://schemas.openxmlformats.org/officeDocument/2006/relationships/hyperlink" Target="https://www.elrc-phmc.org/elrc-18" TargetMode="External"/><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hyperlink" Target="mailto:ELRC18Intake@phmc.org" TargetMode="External"/><Relationship Id="rId5" Type="http://schemas.openxmlformats.org/officeDocument/2006/relationships/hyperlink" Target="mailto:ELRC18Provider@phmc.org" TargetMode="External"/><Relationship Id="rId4" Type="http://schemas.openxmlformats.org/officeDocument/2006/relationships/hyperlink" Target="mailto:ELRC18Family@phmc.org"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5.png"/><Relationship Id="rId1" Type="http://schemas.openxmlformats.org/officeDocument/2006/relationships/slideLayout" Target="../slideLayouts/slideLayout25.xml"/><Relationship Id="rId4" Type="http://schemas.openxmlformats.org/officeDocument/2006/relationships/image" Target="../media/image66.jpeg"/></Relationships>
</file>

<file path=ppt/slides/_rels/slide3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4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mailto:alix.cozen@firstup.org" TargetMode="External"/><Relationship Id="rId1" Type="http://schemas.openxmlformats.org/officeDocument/2006/relationships/slideLayout" Target="../slideLayouts/slideLayout25.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pn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30.xml"/><Relationship Id="rId4" Type="http://schemas.openxmlformats.org/officeDocument/2006/relationships/image" Target="../media/image80.png"/></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3.pn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5.xml"/><Relationship Id="rId1" Type="http://schemas.openxmlformats.org/officeDocument/2006/relationships/slideLayout" Target="../slideLayouts/slideLayout2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hyperlink" Target="http://www.flickr.com/photos/fsnorthernregion/4664375278/in/photostream/"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soumya-mukherjee-sm.blogspot.com/" TargetMode="External"/><Relationship Id="rId2" Type="http://schemas.openxmlformats.org/officeDocument/2006/relationships/image" Target="../media/image88.png"/><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3" Type="http://schemas.openxmlformats.org/officeDocument/2006/relationships/hyperlink" Target="mailto:dawnn@childrenfirstpa.org" TargetMode="External"/><Relationship Id="rId2" Type="http://schemas.openxmlformats.org/officeDocument/2006/relationships/hyperlink" Target="mailto:securefutureacademy1@gmail.com" TargetMode="External"/><Relationship Id="rId1" Type="http://schemas.openxmlformats.org/officeDocument/2006/relationships/slideLayout" Target="../slideLayouts/slideLayout25.xml"/><Relationship Id="rId4" Type="http://schemas.openxmlformats.org/officeDocument/2006/relationships/image" Target="../media/image89.jpeg"/></Relationships>
</file>

<file path=ppt/slides/_rels/slide55.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image" Target="../media/image90.jpeg"/><Relationship Id="rId1" Type="http://schemas.openxmlformats.org/officeDocument/2006/relationships/slideLayout" Target="../slideLayouts/slideLayout18.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5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5.xml"/><Relationship Id="rId5" Type="http://schemas.openxmlformats.org/officeDocument/2006/relationships/image" Target="../media/image99.jpeg"/><Relationship Id="rId4" Type="http://schemas.openxmlformats.org/officeDocument/2006/relationships/image" Target="../media/image98.jpeg"/></Relationships>
</file>

<file path=ppt/slides/_rels/slide5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3.jpe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102.jpeg"/><Relationship Id="rId5" Type="http://schemas.openxmlformats.org/officeDocument/2006/relationships/hyperlink" Target="https://docs.google.com/forms/d/e/1FAIpQLSeoLbBfst0Q7zxrLBv8rH66p3akSjXG75_QPFOQpeum6zUCKg/viewform" TargetMode="External"/><Relationship Id="rId4" Type="http://schemas.openxmlformats.org/officeDocument/2006/relationships/image" Target="../media/image101.png"/></Relationships>
</file>

<file path=ppt/slides/_rels/slide58.xml.rels><?xml version="1.0" encoding="UTF-8" standalone="yes"?>
<Relationships xmlns="http://schemas.openxmlformats.org/package/2006/relationships"><Relationship Id="rId3" Type="http://schemas.openxmlformats.org/officeDocument/2006/relationships/hyperlink" Target="https://forms.gle/JX2UUjBUaUcbkguSA"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jpeg"/><Relationship Id="rId4" Type="http://schemas.openxmlformats.org/officeDocument/2006/relationships/hyperlink" Target="https://www.firstup.org/sepec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5"/>
          <p:cNvSpPr txBox="1">
            <a:spLocks noGrp="1"/>
          </p:cNvSpPr>
          <p:nvPr>
            <p:ph type="title"/>
          </p:nvPr>
        </p:nvSpPr>
        <p:spPr>
          <a:xfrm>
            <a:off x="578683" y="1294305"/>
            <a:ext cx="10809850" cy="957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B0F0"/>
              </a:buClr>
              <a:buSzPts val="1800"/>
              <a:buFont typeface="Century Gothic"/>
              <a:buNone/>
            </a:pPr>
            <a:r>
              <a:rPr lang="en-US" sz="1600" b="1" u="sng">
                <a:solidFill>
                  <a:srgbClr val="00B0F0"/>
                </a:solidFill>
                <a:latin typeface="Century Gothic"/>
                <a:ea typeface="Century Gothic"/>
                <a:cs typeface="Century Gothic"/>
                <a:sym typeface="Century Gothic"/>
              </a:rPr>
              <a:t>ANNOUNCEMENTS AND REMINDERS:</a:t>
            </a:r>
            <a:br>
              <a:rPr lang="en-US" sz="1600" b="1" u="sng">
                <a:solidFill>
                  <a:srgbClr val="00B0F0"/>
                </a:solidFill>
                <a:latin typeface="Century Gothic"/>
                <a:ea typeface="Century Gothic"/>
                <a:cs typeface="Century Gothic"/>
                <a:sym typeface="Century Gothic"/>
              </a:rPr>
            </a:br>
            <a:r>
              <a:rPr lang="en-US" sz="1600" b="1">
                <a:solidFill>
                  <a:srgbClr val="00B0F0"/>
                </a:solidFill>
                <a:latin typeface="Century Gothic"/>
                <a:ea typeface="Century Gothic"/>
                <a:cs typeface="Century Gothic"/>
                <a:sym typeface="Century Gothic"/>
              </a:rPr>
              <a:t>*</a:t>
            </a:r>
            <a:r>
              <a:rPr lang="en-US" sz="1600">
                <a:solidFill>
                  <a:srgbClr val="00B0F0"/>
                </a:solidFill>
                <a:latin typeface="Century Gothic"/>
                <a:ea typeface="Century Gothic"/>
                <a:cs typeface="Century Gothic"/>
                <a:sym typeface="Century Gothic"/>
              </a:rPr>
              <a:t> ALL PARTICIPANTS ARE AUTOMATICALLY MUTED.</a:t>
            </a:r>
            <a:br>
              <a:rPr lang="en-US" sz="1600">
                <a:latin typeface="Century Gothic"/>
                <a:ea typeface="Century Gothic"/>
                <a:cs typeface="Century Gothic"/>
                <a:sym typeface="Century Gothic"/>
              </a:rPr>
            </a:br>
            <a:r>
              <a:rPr lang="en-US" sz="1600" b="1">
                <a:solidFill>
                  <a:srgbClr val="00B0F0"/>
                </a:solidFill>
                <a:latin typeface="Century Gothic"/>
                <a:ea typeface="Century Gothic"/>
                <a:cs typeface="Century Gothic"/>
                <a:sym typeface="Century Gothic"/>
              </a:rPr>
              <a:t>*</a:t>
            </a:r>
            <a:r>
              <a:rPr lang="en-US" sz="1600">
                <a:solidFill>
                  <a:srgbClr val="00B0F0"/>
                </a:solidFill>
                <a:latin typeface="Century Gothic"/>
                <a:ea typeface="Century Gothic"/>
                <a:cs typeface="Century Gothic"/>
                <a:sym typeface="Century Gothic"/>
              </a:rPr>
              <a:t> please share your QUESTIONS FOR SPEAKERS IN THE CHAT BOX.</a:t>
            </a:r>
            <a:br>
              <a:rPr lang="en-US" sz="1800">
                <a:solidFill>
                  <a:srgbClr val="00B0F0"/>
                </a:solidFill>
                <a:latin typeface="Century Gothic"/>
                <a:ea typeface="Century Gothic"/>
                <a:cs typeface="Century Gothic"/>
                <a:sym typeface="Century Gothic"/>
              </a:rPr>
            </a:br>
            <a:r>
              <a:rPr lang="en-US" sz="1600" b="1">
                <a:solidFill>
                  <a:srgbClr val="00B0F0"/>
                </a:solidFill>
                <a:latin typeface="Century Gothic"/>
                <a:ea typeface="Century Gothic"/>
                <a:cs typeface="Century Gothic"/>
                <a:sym typeface="Century Gothic"/>
              </a:rPr>
              <a:t>*</a:t>
            </a:r>
            <a:r>
              <a:rPr lang="en-US" sz="1600">
                <a:solidFill>
                  <a:srgbClr val="00B0F0"/>
                </a:solidFill>
                <a:latin typeface="Century Gothic"/>
                <a:ea typeface="Century Gothic"/>
                <a:cs typeface="Century Gothic"/>
                <a:sym typeface="Century Gothic"/>
              </a:rPr>
              <a:t> </a:t>
            </a:r>
            <a:r>
              <a:rPr lang="en-US" sz="1600" b="0" i="0" u="none" strike="noStrike" cap="none">
                <a:solidFill>
                  <a:srgbClr val="00B0F0"/>
                </a:solidFill>
                <a:latin typeface="Century Gothic" panose="020B0502020202020204" pitchFamily="34" charset="0"/>
                <a:ea typeface="Century Gothic"/>
                <a:cs typeface="Century Gothic"/>
                <a:sym typeface="Century Gothic"/>
              </a:rPr>
              <a:t>THIS MEETING WILL BE RECORDED</a:t>
            </a:r>
            <a:r>
              <a:rPr lang="en-US" sz="1600">
                <a:solidFill>
                  <a:srgbClr val="00B0F0"/>
                </a:solidFill>
                <a:latin typeface="Century Gothic" panose="020B0502020202020204" pitchFamily="34" charset="0"/>
                <a:ea typeface="Century Gothic"/>
                <a:cs typeface="Century Gothic"/>
                <a:sym typeface="Century Gothic"/>
              </a:rPr>
              <a:t> &amp;</a:t>
            </a:r>
            <a:r>
              <a:rPr lang="en-US" sz="1600" b="0" i="0" u="none" strike="noStrike" cap="none">
                <a:solidFill>
                  <a:srgbClr val="00B0F0"/>
                </a:solidFill>
                <a:latin typeface="Century Gothic" panose="020B0502020202020204" pitchFamily="34" charset="0"/>
                <a:ea typeface="Century Gothic"/>
                <a:cs typeface="Century Gothic"/>
                <a:sym typeface="Century Gothic"/>
              </a:rPr>
              <a:t> AVAILABLE  AT</a:t>
            </a:r>
            <a:r>
              <a:rPr lang="en-US" sz="1600">
                <a:solidFill>
                  <a:srgbClr val="00B0F0"/>
                </a:solidFill>
                <a:latin typeface="Century Gothic" panose="020B0502020202020204" pitchFamily="34" charset="0"/>
                <a:ea typeface="Century Gothic"/>
                <a:cs typeface="Century Gothic"/>
                <a:sym typeface="Century Gothic"/>
              </a:rPr>
              <a:t>:</a:t>
            </a:r>
            <a:r>
              <a:rPr lang="en-US" sz="1600" b="0" i="0" u="none" strike="noStrike" cap="none">
                <a:solidFill>
                  <a:srgbClr val="00B0F0"/>
                </a:solidFill>
                <a:latin typeface="Century Gothic" panose="020B0502020202020204" pitchFamily="34" charset="0"/>
                <a:ea typeface="Century Gothic"/>
                <a:cs typeface="Century Gothic"/>
                <a:sym typeface="Century Gothic"/>
              </a:rPr>
              <a:t>  </a:t>
            </a:r>
            <a:r>
              <a:rPr lang="en-US" sz="1600" b="0" i="0" u="sng" strike="noStrike" cap="none">
                <a:latin typeface="Century Gothic" panose="020B0502020202020204" pitchFamily="34" charset="0"/>
                <a:ea typeface="Century Gothic"/>
                <a:cs typeface="Century Gothic"/>
                <a:sym typeface="Century Gothic"/>
                <a:hlinkClick r:id="rId3">
                  <a:extLst>
                    <a:ext uri="{A12FA001-AC4F-418D-AE19-62706E023703}">
                      <ahyp:hlinkClr xmlns:ahyp="http://schemas.microsoft.com/office/drawing/2018/hyperlinkcolor" val="tx"/>
                    </a:ext>
                  </a:extLst>
                </a:hlinkClick>
              </a:rPr>
              <a:t>https://www.firstup.org/sepecc/</a:t>
            </a:r>
            <a:r>
              <a:rPr lang="en-US" sz="1600" b="0" i="0" u="none" strike="noStrike" cap="none">
                <a:latin typeface="Century Gothic" panose="020B0502020202020204" pitchFamily="34" charset="0"/>
                <a:ea typeface="Century Gothic"/>
                <a:cs typeface="Century Gothic"/>
                <a:sym typeface="Century Gothic"/>
              </a:rPr>
              <a:t> </a:t>
            </a:r>
            <a:br>
              <a:rPr lang="en-US" sz="1400">
                <a:latin typeface="Century Gothic"/>
                <a:ea typeface="Century Gothic"/>
                <a:cs typeface="Century Gothic"/>
                <a:sym typeface="Century Gothic"/>
              </a:rPr>
            </a:br>
            <a:br>
              <a:rPr lang="en-US" sz="1100">
                <a:latin typeface="Century Gothic"/>
                <a:ea typeface="Century Gothic"/>
                <a:cs typeface="Century Gothic"/>
                <a:sym typeface="Century Gothic"/>
              </a:rPr>
            </a:br>
            <a:br>
              <a:rPr lang="en-US" sz="1100"/>
            </a:br>
            <a:endParaRPr sz="1100" b="1">
              <a:solidFill>
                <a:srgbClr val="00B0F0"/>
              </a:solidFill>
              <a:latin typeface="Century Gothic"/>
              <a:ea typeface="Century Gothic"/>
              <a:cs typeface="Century Gothic"/>
              <a:sym typeface="Century Gothic"/>
            </a:endParaRPr>
          </a:p>
        </p:txBody>
      </p:sp>
      <p:sp>
        <p:nvSpPr>
          <p:cNvPr id="255" name="Google Shape;255;p35"/>
          <p:cNvSpPr txBox="1">
            <a:spLocks noGrp="1"/>
          </p:cNvSpPr>
          <p:nvPr>
            <p:ph type="body" idx="1"/>
          </p:nvPr>
        </p:nvSpPr>
        <p:spPr>
          <a:xfrm>
            <a:off x="649495" y="1886997"/>
            <a:ext cx="3879300" cy="18138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3312"/>
              <a:buNone/>
            </a:pPr>
            <a:r>
              <a:rPr lang="en-US" sz="3600" b="1">
                <a:latin typeface="Century Gothic"/>
                <a:ea typeface="Century Gothic"/>
                <a:cs typeface="Century Gothic"/>
                <a:sym typeface="Century Gothic"/>
              </a:rPr>
              <a:t>SEPECC Meeting</a:t>
            </a:r>
            <a:endParaRPr/>
          </a:p>
          <a:p>
            <a:pPr marL="0" lvl="0" indent="0" algn="ctr" rtl="0">
              <a:lnSpc>
                <a:spcPct val="100000"/>
              </a:lnSpc>
              <a:spcBef>
                <a:spcPts val="1000"/>
              </a:spcBef>
              <a:spcAft>
                <a:spcPts val="0"/>
              </a:spcAft>
              <a:buSzPts val="1840"/>
              <a:buNone/>
            </a:pPr>
            <a:r>
              <a:rPr lang="en-US" sz="2000" b="1">
                <a:latin typeface="Century Gothic"/>
                <a:ea typeface="Century Gothic"/>
                <a:cs typeface="Century Gothic"/>
                <a:sym typeface="Century Gothic"/>
              </a:rPr>
              <a:t>Tuesday, January 28, 2025</a:t>
            </a:r>
            <a:endParaRPr/>
          </a:p>
        </p:txBody>
      </p:sp>
      <p:sp>
        <p:nvSpPr>
          <p:cNvPr id="256" name="Google Shape;256;p35"/>
          <p:cNvSpPr txBox="1">
            <a:spLocks noGrp="1"/>
          </p:cNvSpPr>
          <p:nvPr>
            <p:ph type="body" idx="2"/>
          </p:nvPr>
        </p:nvSpPr>
        <p:spPr>
          <a:xfrm>
            <a:off x="4879383" y="1861852"/>
            <a:ext cx="7430848" cy="4996148"/>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2984"/>
              <a:buNone/>
            </a:pPr>
            <a:r>
              <a:rPr lang="en-US" sz="3000">
                <a:latin typeface="Century Gothic"/>
                <a:ea typeface="Century Gothic"/>
                <a:cs typeface="Century Gothic"/>
                <a:sym typeface="Century Gothic"/>
              </a:rPr>
              <a:t>Agenda:</a:t>
            </a:r>
            <a:endParaRPr lang="en-US"/>
          </a:p>
          <a:p>
            <a:pPr marL="0" lvl="0" indent="0" algn="l" rtl="0">
              <a:lnSpc>
                <a:spcPct val="150000"/>
              </a:lnSpc>
              <a:spcBef>
                <a:spcPts val="150"/>
              </a:spcBef>
              <a:spcAft>
                <a:spcPts val="0"/>
              </a:spcAft>
              <a:buSzPts val="1790"/>
              <a:buNone/>
            </a:pPr>
            <a:r>
              <a:rPr lang="en-US">
                <a:latin typeface="Century Gothic"/>
                <a:ea typeface="Century Gothic"/>
                <a:cs typeface="Century Gothic"/>
                <a:sym typeface="Century Gothic"/>
              </a:rPr>
              <a:t>12:30 Welcome </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sym typeface="Century Gothic"/>
              </a:rPr>
              <a:t>12:35 Guest Legislator: Rep. Fitzpatrick’s Leg. Asst, Clare </a:t>
            </a:r>
            <a:r>
              <a:rPr lang="en-US" err="1">
                <a:latin typeface="Century Gothic"/>
                <a:ea typeface="Century Gothic"/>
                <a:cs typeface="Century Gothic"/>
                <a:sym typeface="Century Gothic"/>
              </a:rPr>
              <a:t>Dentner</a:t>
            </a:r>
            <a:r>
              <a:rPr lang="en-US">
                <a:latin typeface="Century Gothic"/>
                <a:ea typeface="Century Gothic"/>
                <a:cs typeface="Century Gothic"/>
                <a:sym typeface="Century Gothic"/>
              </a:rPr>
              <a:t> </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sym typeface="Century Gothic"/>
              </a:rPr>
              <a:t>12:45 Federal, State &amp; Local Budget/Policy Updates</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sym typeface="Century Gothic"/>
              </a:rPr>
              <a:t>12:55 ECE Advocacy in Action</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sym typeface="Century Gothic"/>
              </a:rPr>
              <a:t>1:20 OCDEL, DHS &amp; ELRC Announcements </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sym typeface="Century Gothic"/>
              </a:rPr>
              <a:t>1:40 Special Presentation: Staffing Challenges &amp; Possible Supports</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sym typeface="Century Gothic"/>
              </a:rPr>
              <a:t>2:00 Community Partner Resources</a:t>
            </a:r>
            <a:endParaRPr lang="en-US">
              <a:latin typeface="Century Gothic"/>
              <a:ea typeface="Century Gothic"/>
              <a:cs typeface="Century Gothic"/>
            </a:endParaRPr>
          </a:p>
          <a:p>
            <a:pPr marL="0" indent="0">
              <a:lnSpc>
                <a:spcPct val="170000"/>
              </a:lnSpc>
              <a:spcBef>
                <a:spcPts val="0"/>
              </a:spcBef>
              <a:spcAft>
                <a:spcPts val="0"/>
              </a:spcAft>
              <a:buSzPts val="1790"/>
              <a:buNone/>
            </a:pPr>
            <a:r>
              <a:rPr lang="en-US">
                <a:latin typeface="Century Gothic"/>
                <a:ea typeface="Century Gothic"/>
                <a:cs typeface="Century Gothic"/>
              </a:rPr>
              <a:t>2:10 Public Policy Partners: Racial Equity ECE Provider Council</a:t>
            </a:r>
          </a:p>
          <a:p>
            <a:pPr marL="0" indent="0">
              <a:lnSpc>
                <a:spcPct val="170000"/>
              </a:lnSpc>
              <a:spcBef>
                <a:spcPts val="0"/>
              </a:spcBef>
              <a:spcAft>
                <a:spcPts val="0"/>
              </a:spcAft>
              <a:buSzPts val="1790"/>
              <a:buNone/>
            </a:pPr>
            <a:r>
              <a:rPr lang="en-US">
                <a:latin typeface="Century Gothic"/>
                <a:ea typeface="Century Gothic"/>
                <a:cs typeface="Century Gothic"/>
              </a:rPr>
              <a:t>2:20 </a:t>
            </a:r>
            <a:r>
              <a:rPr lang="en-US">
                <a:latin typeface="Century Gothic"/>
                <a:ea typeface="Century Gothic"/>
                <a:cs typeface="Century Gothic"/>
                <a:sym typeface="Century Gothic"/>
              </a:rPr>
              <a:t>Wrap Up</a:t>
            </a:r>
            <a:endParaRPr>
              <a:latin typeface="Century Gothic"/>
              <a:ea typeface="Century Gothic"/>
              <a:cs typeface="Century Gothic"/>
            </a:endParaRPr>
          </a:p>
        </p:txBody>
      </p:sp>
      <p:pic>
        <p:nvPicPr>
          <p:cNvPr id="3" name="Picture 2" descr="A hand print and text&#10;&#10;Description automatically generated">
            <a:extLst>
              <a:ext uri="{FF2B5EF4-FFF2-40B4-BE49-F238E27FC236}">
                <a16:creationId xmlns:a16="http://schemas.microsoft.com/office/drawing/2014/main" id="{F16F49C7-6FEA-F74E-0FA6-3ED8FF1FA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4795" y="273245"/>
            <a:ext cx="2488070" cy="1984602"/>
          </a:xfrm>
          <a:prstGeom prst="rect">
            <a:avLst/>
          </a:prstGeom>
        </p:spPr>
      </p:pic>
      <p:sp>
        <p:nvSpPr>
          <p:cNvPr id="5" name="Google Shape;257;p35">
            <a:extLst>
              <a:ext uri="{FF2B5EF4-FFF2-40B4-BE49-F238E27FC236}">
                <a16:creationId xmlns:a16="http://schemas.microsoft.com/office/drawing/2014/main" id="{F215D81E-A0B9-5F5F-FC4B-943D12E78390}"/>
              </a:ext>
            </a:extLst>
          </p:cNvPr>
          <p:cNvSpPr txBox="1"/>
          <p:nvPr/>
        </p:nvSpPr>
        <p:spPr>
          <a:xfrm>
            <a:off x="743048" y="6140557"/>
            <a:ext cx="3692194"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entury Gothic"/>
                <a:ea typeface="Century Gothic"/>
                <a:cs typeface="Century Gothic"/>
                <a:sym typeface="Century Gothic"/>
              </a:rPr>
              <a:t> Meeting will begin at </a:t>
            </a:r>
            <a:r>
              <a:rPr lang="en-US">
                <a:solidFill>
                  <a:schemeClr val="dk1"/>
                </a:solidFill>
                <a:latin typeface="Century Gothic"/>
                <a:ea typeface="Century Gothic"/>
                <a:cs typeface="Century Gothic"/>
                <a:sym typeface="Century Gothic"/>
              </a:rPr>
              <a:t>12:30pm</a:t>
            </a:r>
            <a:endParaRPr sz="1800" b="0" i="0" u="none" strike="noStrike" cap="none">
              <a:solidFill>
                <a:schemeClr val="dk1"/>
              </a:solidFill>
              <a:latin typeface="Gill Sans"/>
              <a:ea typeface="Gill Sans"/>
              <a:cs typeface="Gill Sans"/>
              <a:sym typeface="Gill Sans"/>
            </a:endParaRPr>
          </a:p>
        </p:txBody>
      </p:sp>
      <p:pic>
        <p:nvPicPr>
          <p:cNvPr id="2" name="Picture 1" descr="5 Reasons to Send Welcome Emails (And How to Build Your Own)">
            <a:extLst>
              <a:ext uri="{FF2B5EF4-FFF2-40B4-BE49-F238E27FC236}">
                <a16:creationId xmlns:a16="http://schemas.microsoft.com/office/drawing/2014/main" id="{F8C973C7-56B8-FC4B-33EB-A900270DEB36}"/>
              </a:ext>
            </a:extLst>
          </p:cNvPr>
          <p:cNvPicPr>
            <a:picLocks noChangeAspect="1"/>
          </p:cNvPicPr>
          <p:nvPr/>
        </p:nvPicPr>
        <p:blipFill>
          <a:blip r:embed="rId5"/>
          <a:stretch>
            <a:fillRect/>
          </a:stretch>
        </p:blipFill>
        <p:spPr>
          <a:xfrm>
            <a:off x="746756" y="3454199"/>
            <a:ext cx="3712257" cy="26645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a:extLst>
              <a:ext uri="{FF2B5EF4-FFF2-40B4-BE49-F238E27FC236}">
                <a16:creationId xmlns:a16="http://schemas.microsoft.com/office/drawing/2014/main" id="{6C5929E9-CB5D-9AA9-263D-A82DC1616D2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74000"/>
                    </a14:imgEffect>
                  </a14:imgLayer>
                </a14:imgProps>
              </a:ext>
              <a:ext uri="{28A0092B-C50C-407E-A947-70E740481C1C}">
                <a14:useLocalDpi xmlns:a14="http://schemas.microsoft.com/office/drawing/2010/main" val="0"/>
              </a:ext>
            </a:extLst>
          </a:blip>
          <a:srcRect/>
          <a:stretch/>
        </p:blipFill>
        <p:spPr>
          <a:xfrm>
            <a:off x="20" y="10"/>
            <a:ext cx="12191980" cy="6857990"/>
          </a:xfrm>
          <a:prstGeom prst="rect">
            <a:avLst/>
          </a:prstGeom>
          <a:noFill/>
        </p:spPr>
      </p:pic>
    </p:spTree>
    <p:extLst>
      <p:ext uri="{BB962C8B-B14F-4D97-AF65-F5344CB8AC3E}">
        <p14:creationId xmlns:p14="http://schemas.microsoft.com/office/powerpoint/2010/main" val="288811014"/>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29CAC-8220-770F-52D6-D5FDB5D86C06}"/>
            </a:ext>
          </a:extLst>
        </p:cNvPr>
        <p:cNvGrpSpPr/>
        <p:nvPr/>
      </p:nvGrpSpPr>
      <p:grpSpPr>
        <a:xfrm>
          <a:off x="0" y="0"/>
          <a:ext cx="0" cy="0"/>
          <a:chOff x="0" y="0"/>
          <a:chExt cx="0" cy="0"/>
        </a:xfrm>
      </p:grpSpPr>
      <p:sp>
        <p:nvSpPr>
          <p:cNvPr id="3079" name="Title 1">
            <a:extLst>
              <a:ext uri="{FF2B5EF4-FFF2-40B4-BE49-F238E27FC236}">
                <a16:creationId xmlns:a16="http://schemas.microsoft.com/office/drawing/2014/main" id="{C1E22E0D-0846-FCEE-5340-A7D106DCB9FC}"/>
              </a:ext>
            </a:extLst>
          </p:cNvPr>
          <p:cNvSpPr>
            <a:spLocks noGrp="1"/>
          </p:cNvSpPr>
          <p:nvPr>
            <p:ph type="title"/>
          </p:nvPr>
        </p:nvSpPr>
        <p:spPr>
          <a:xfrm>
            <a:off x="581192" y="702156"/>
            <a:ext cx="11029616" cy="1013800"/>
          </a:xfrm>
        </p:spPr>
        <p:txBody>
          <a:bodyPr anchor="ctr">
            <a:normAutofit/>
          </a:bodyPr>
          <a:lstStyle/>
          <a:p>
            <a:r>
              <a:rPr lang="en-US" sz="3600" err="1">
                <a:latin typeface="Century Gothic" panose="020B0502020202020204" pitchFamily="34" charset="0"/>
              </a:rPr>
              <a:t>Pqas</a:t>
            </a:r>
            <a:r>
              <a:rPr lang="en-US" sz="3600">
                <a:latin typeface="Century Gothic" panose="020B0502020202020204" pitchFamily="34" charset="0"/>
              </a:rPr>
              <a:t> Hours for SEPECC</a:t>
            </a:r>
          </a:p>
        </p:txBody>
      </p:sp>
      <p:pic>
        <p:nvPicPr>
          <p:cNvPr id="3074" name="Picture 2" descr="Special Announcement Postcards for Business">
            <a:extLst>
              <a:ext uri="{FF2B5EF4-FFF2-40B4-BE49-F238E27FC236}">
                <a16:creationId xmlns:a16="http://schemas.microsoft.com/office/drawing/2014/main" id="{8A878836-421F-307D-7EB0-A2003B8F43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11" b="9825"/>
          <a:stretch/>
        </p:blipFill>
        <p:spPr bwMode="auto">
          <a:xfrm>
            <a:off x="2653735" y="1947154"/>
            <a:ext cx="6884530" cy="4585849"/>
          </a:xfrm>
          <a:prstGeom prst="rect">
            <a:avLst/>
          </a:prstGeom>
          <a:solidFill>
            <a:srgbClr val="FFFFFF"/>
          </a:solidFill>
        </p:spPr>
      </p:pic>
    </p:spTree>
    <p:extLst>
      <p:ext uri="{BB962C8B-B14F-4D97-AF65-F5344CB8AC3E}">
        <p14:creationId xmlns:p14="http://schemas.microsoft.com/office/powerpoint/2010/main" val="3227194253"/>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5BC31-1D71-A20A-8A30-D1A7C7C5C3E9}"/>
            </a:ext>
          </a:extLst>
        </p:cNvPr>
        <p:cNvGrpSpPr/>
        <p:nvPr/>
      </p:nvGrpSpPr>
      <p:grpSpPr>
        <a:xfrm>
          <a:off x="0" y="0"/>
          <a:ext cx="0" cy="0"/>
          <a:chOff x="0" y="0"/>
          <a:chExt cx="0" cy="0"/>
        </a:xfrm>
      </p:grpSpPr>
      <p:sp>
        <p:nvSpPr>
          <p:cNvPr id="3079" name="Title 1">
            <a:extLst>
              <a:ext uri="{FF2B5EF4-FFF2-40B4-BE49-F238E27FC236}">
                <a16:creationId xmlns:a16="http://schemas.microsoft.com/office/drawing/2014/main" id="{A77D4610-D752-5D5C-BE54-BE74AEFC6B2B}"/>
              </a:ext>
            </a:extLst>
          </p:cNvPr>
          <p:cNvSpPr>
            <a:spLocks noGrp="1"/>
          </p:cNvSpPr>
          <p:nvPr>
            <p:ph type="title"/>
          </p:nvPr>
        </p:nvSpPr>
        <p:spPr>
          <a:xfrm>
            <a:off x="581192" y="702156"/>
            <a:ext cx="11029616" cy="1013800"/>
          </a:xfrm>
        </p:spPr>
        <p:txBody>
          <a:bodyPr anchor="ctr">
            <a:normAutofit/>
          </a:bodyPr>
          <a:lstStyle/>
          <a:p>
            <a:r>
              <a:rPr lang="en-US" sz="3600" err="1">
                <a:latin typeface="Century Gothic" panose="020B0502020202020204" pitchFamily="34" charset="0"/>
              </a:rPr>
              <a:t>Pqas</a:t>
            </a:r>
            <a:r>
              <a:rPr lang="en-US" sz="3600">
                <a:latin typeface="Century Gothic" panose="020B0502020202020204" pitchFamily="34" charset="0"/>
              </a:rPr>
              <a:t> Hours for SEPECC</a:t>
            </a:r>
          </a:p>
        </p:txBody>
      </p:sp>
      <p:pic>
        <p:nvPicPr>
          <p:cNvPr id="2" name="Picture 1" descr="A screenshot of a computer screen&#10;&#10;AI-generated content may be incorrect.">
            <a:extLst>
              <a:ext uri="{FF2B5EF4-FFF2-40B4-BE49-F238E27FC236}">
                <a16:creationId xmlns:a16="http://schemas.microsoft.com/office/drawing/2014/main" id="{F15AF21E-FB6E-EB37-8659-095B585CF480}"/>
              </a:ext>
            </a:extLst>
          </p:cNvPr>
          <p:cNvPicPr>
            <a:picLocks noChangeAspect="1"/>
          </p:cNvPicPr>
          <p:nvPr/>
        </p:nvPicPr>
        <p:blipFill>
          <a:blip r:embed="rId2"/>
          <a:stretch>
            <a:fillRect/>
          </a:stretch>
        </p:blipFill>
        <p:spPr>
          <a:xfrm rot="300000">
            <a:off x="6497809" y="678903"/>
            <a:ext cx="5230909" cy="3543299"/>
          </a:xfrm>
          <a:prstGeom prst="rect">
            <a:avLst/>
          </a:prstGeom>
        </p:spPr>
      </p:pic>
      <p:pic>
        <p:nvPicPr>
          <p:cNvPr id="3" name="Picture 2" descr="A qr code on a green square&#10;&#10;AI-generated content may be incorrect.">
            <a:extLst>
              <a:ext uri="{FF2B5EF4-FFF2-40B4-BE49-F238E27FC236}">
                <a16:creationId xmlns:a16="http://schemas.microsoft.com/office/drawing/2014/main" id="{14E5B13C-DC45-F679-D036-300F5B6C37EE}"/>
              </a:ext>
            </a:extLst>
          </p:cNvPr>
          <p:cNvPicPr>
            <a:picLocks noChangeAspect="1"/>
          </p:cNvPicPr>
          <p:nvPr/>
        </p:nvPicPr>
        <p:blipFill>
          <a:blip r:embed="rId3"/>
          <a:stretch>
            <a:fillRect/>
          </a:stretch>
        </p:blipFill>
        <p:spPr>
          <a:xfrm>
            <a:off x="585788" y="2022022"/>
            <a:ext cx="4176032" cy="4392385"/>
          </a:xfrm>
          <a:prstGeom prst="rect">
            <a:avLst/>
          </a:prstGeom>
        </p:spPr>
      </p:pic>
      <p:sp>
        <p:nvSpPr>
          <p:cNvPr id="4" name="TextBox 3">
            <a:extLst>
              <a:ext uri="{FF2B5EF4-FFF2-40B4-BE49-F238E27FC236}">
                <a16:creationId xmlns:a16="http://schemas.microsoft.com/office/drawing/2014/main" id="{BE86DE29-D648-794C-EF84-25227B67157C}"/>
              </a:ext>
            </a:extLst>
          </p:cNvPr>
          <p:cNvSpPr txBox="1"/>
          <p:nvPr/>
        </p:nvSpPr>
        <p:spPr>
          <a:xfrm>
            <a:off x="4867729" y="3717471"/>
            <a:ext cx="7319553"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Century Gothic"/>
              </a:rPr>
              <a:t>Please complete sign in</a:t>
            </a:r>
            <a:r>
              <a:rPr lang="en-US" sz="3600">
                <a:latin typeface="Century Gothic"/>
              </a:rPr>
              <a:t> </a:t>
            </a:r>
            <a:endParaRPr lang="en-US">
              <a:latin typeface="Gill Sans MT" panose="020B0502020104020203"/>
            </a:endParaRPr>
          </a:p>
          <a:p>
            <a:r>
              <a:rPr lang="en-US" sz="4000" b="1">
                <a:latin typeface="Century Gothic"/>
              </a:rPr>
              <a:t>within 24 hours</a:t>
            </a:r>
            <a:r>
              <a:rPr lang="en-US" sz="2800">
                <a:latin typeface="Century Gothic"/>
              </a:rPr>
              <a:t> of the meeting end if you would like to receive PQAS credit.</a:t>
            </a:r>
            <a:endParaRPr lang="en-US"/>
          </a:p>
          <a:p>
            <a:endParaRPr lang="en-US" sz="2800">
              <a:latin typeface="Century Gothic"/>
            </a:endParaRPr>
          </a:p>
          <a:p>
            <a:r>
              <a:rPr lang="en-US" sz="2800">
                <a:latin typeface="Century Gothic"/>
              </a:rPr>
              <a:t>Here is the link and QR code:</a:t>
            </a:r>
            <a:endParaRPr lang="en-US"/>
          </a:p>
          <a:p>
            <a:r>
              <a:rPr lang="en-US" sz="2800">
                <a:latin typeface="Century Gothic"/>
                <a:hlinkClick r:id="rId4"/>
              </a:rPr>
              <a:t>https://forms.office.com/r/RfzSg97k7j</a:t>
            </a:r>
          </a:p>
        </p:txBody>
      </p:sp>
    </p:spTree>
    <p:extLst>
      <p:ext uri="{BB962C8B-B14F-4D97-AF65-F5344CB8AC3E}">
        <p14:creationId xmlns:p14="http://schemas.microsoft.com/office/powerpoint/2010/main" val="1584458112"/>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4B4A072-07F0-47EE-8DC1-1469BC009402}"/>
              </a:ext>
            </a:extLst>
          </p:cNvPr>
          <p:cNvSpPr>
            <a:spLocks noGrp="1"/>
          </p:cNvSpPr>
          <p:nvPr>
            <p:ph idx="1"/>
          </p:nvPr>
        </p:nvSpPr>
        <p:spPr>
          <a:xfrm>
            <a:off x="3613877" y="829489"/>
            <a:ext cx="8150519" cy="4068565"/>
          </a:xfrm>
        </p:spPr>
        <p:txBody>
          <a:bodyPr>
            <a:normAutofit/>
          </a:bodyPr>
          <a:lstStyle/>
          <a:p>
            <a:pPr marL="0" indent="0" algn="ctr">
              <a:buNone/>
            </a:pPr>
            <a:r>
              <a:rPr lang="en-US" sz="4800">
                <a:latin typeface="Century Gothic"/>
              </a:rPr>
              <a:t>Guest Legislator:</a:t>
            </a:r>
          </a:p>
          <a:p>
            <a:pPr marL="0" indent="0" algn="ctr">
              <a:buNone/>
            </a:pPr>
            <a:r>
              <a:rPr lang="en-US" sz="3600" b="1">
                <a:latin typeface="Century Gothic"/>
              </a:rPr>
              <a:t>Congressman Brian Fitzpatrick</a:t>
            </a:r>
            <a:r>
              <a:rPr lang="en-US" sz="3600">
                <a:latin typeface="Century Gothic"/>
              </a:rPr>
              <a:t>’s</a:t>
            </a:r>
          </a:p>
          <a:p>
            <a:pPr marL="0" indent="0" algn="ctr">
              <a:buNone/>
            </a:pPr>
            <a:r>
              <a:rPr lang="en-US" sz="3600">
                <a:latin typeface="Century Gothic"/>
              </a:rPr>
              <a:t>Legislative Assistant,</a:t>
            </a:r>
          </a:p>
          <a:p>
            <a:pPr marL="0" indent="0" algn="ctr">
              <a:buNone/>
            </a:pPr>
            <a:r>
              <a:rPr lang="en-US" sz="3200">
                <a:latin typeface="Century Gothic"/>
              </a:rPr>
              <a:t>Clare </a:t>
            </a:r>
            <a:r>
              <a:rPr lang="en-US" sz="3200" err="1">
                <a:latin typeface="Century Gothic"/>
              </a:rPr>
              <a:t>Dentner</a:t>
            </a:r>
            <a:endParaRPr lang="en-US" sz="3200">
              <a:latin typeface="Century Gothic"/>
            </a:endParaRPr>
          </a:p>
          <a:p>
            <a:pPr marL="0" indent="0" algn="ctr">
              <a:buNone/>
            </a:pPr>
            <a:r>
              <a:rPr lang="en-US" sz="1800">
                <a:latin typeface="Century Gothic"/>
              </a:rPr>
              <a:t>First Congressional District of Pennsylvania</a:t>
            </a:r>
          </a:p>
          <a:p>
            <a:pPr marL="0" indent="0" algn="ctr">
              <a:buNone/>
            </a:pPr>
            <a:r>
              <a:rPr lang="en-US" sz="1800">
                <a:latin typeface="Century Gothic"/>
              </a:rPr>
              <a:t>(Bucks county &amp; Montgomery county)</a:t>
            </a:r>
          </a:p>
        </p:txBody>
      </p:sp>
      <p:sp>
        <p:nvSpPr>
          <p:cNvPr id="3" name="TextBox 2">
            <a:extLst>
              <a:ext uri="{FF2B5EF4-FFF2-40B4-BE49-F238E27FC236}">
                <a16:creationId xmlns:a16="http://schemas.microsoft.com/office/drawing/2014/main" id="{F45247FA-1F9C-E245-FFEA-C1AD8B1DF82D}"/>
              </a:ext>
            </a:extLst>
          </p:cNvPr>
          <p:cNvSpPr txBox="1"/>
          <p:nvPr/>
        </p:nvSpPr>
        <p:spPr>
          <a:xfrm>
            <a:off x="496957" y="5345042"/>
            <a:ext cx="73925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Century Gothic"/>
              </a:rPr>
              <a:t>Tina Haney, Middle Bucks Institute of Technology</a:t>
            </a:r>
          </a:p>
        </p:txBody>
      </p:sp>
      <p:pic>
        <p:nvPicPr>
          <p:cNvPr id="1026" name="Picture 2" descr="Brian Fitzpatrick wins 1st Congressional District election">
            <a:extLst>
              <a:ext uri="{FF2B5EF4-FFF2-40B4-BE49-F238E27FC236}">
                <a16:creationId xmlns:a16="http://schemas.microsoft.com/office/drawing/2014/main" id="{A97B0CA9-006D-7094-8C06-C0C57276E3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712" r="21896"/>
          <a:stretch/>
        </p:blipFill>
        <p:spPr bwMode="auto">
          <a:xfrm>
            <a:off x="179569" y="569988"/>
            <a:ext cx="3383872" cy="3618079"/>
          </a:xfrm>
          <a:prstGeom prst="flowChartAlternateProcess">
            <a:avLst/>
          </a:prstGeom>
          <a:noFill/>
          <a:extLst>
            <a:ext uri="{909E8E84-426E-40DD-AFC4-6F175D3DCCD1}">
              <a14:hiddenFill xmlns:a14="http://schemas.microsoft.com/office/drawing/2010/main">
                <a:solidFill>
                  <a:srgbClr val="FFFFFF"/>
                </a:solidFill>
              </a14:hiddenFill>
            </a:ext>
          </a:extLst>
        </p:spPr>
      </p:pic>
      <p:pic>
        <p:nvPicPr>
          <p:cNvPr id="1032" name="Picture 8" descr="Profile photo of Clare Dentner">
            <a:extLst>
              <a:ext uri="{FF2B5EF4-FFF2-40B4-BE49-F238E27FC236}">
                <a16:creationId xmlns:a16="http://schemas.microsoft.com/office/drawing/2014/main" id="{1CC98FAC-D789-98B1-CCFB-3186B997F0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5064" y="3022546"/>
            <a:ext cx="2099001" cy="209900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149923"/>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624542" y="203596"/>
            <a:ext cx="3347303" cy="5149046"/>
          </a:xfrm>
        </p:spPr>
        <p:txBody>
          <a:bodyPr vert="horz" lIns="91440" tIns="45720" rIns="91440" bIns="45720" rtlCol="0" anchor="ctr">
            <a:normAutofit/>
          </a:bodyPr>
          <a:lstStyle/>
          <a:p>
            <a:pPr algn="ctr">
              <a:spcAft>
                <a:spcPts val="0"/>
              </a:spcAft>
            </a:pPr>
            <a:r>
              <a:rPr lang="en-US" sz="3000" b="1">
                <a:solidFill>
                  <a:srgbClr val="FFFFFF"/>
                </a:solidFill>
                <a:latin typeface="Century Gothic"/>
              </a:rPr>
              <a:t>Mary Graham</a:t>
            </a:r>
            <a:r>
              <a:rPr lang="en-US" sz="3000">
                <a:solidFill>
                  <a:srgbClr val="FFFFFF"/>
                </a:solidFill>
                <a:latin typeface="Century Gothic"/>
              </a:rPr>
              <a:t>,</a:t>
            </a:r>
          </a:p>
          <a:p>
            <a:pPr algn="ctr">
              <a:spcAft>
                <a:spcPts val="0"/>
              </a:spcAft>
            </a:pPr>
            <a:r>
              <a:rPr lang="en-US" sz="2000">
                <a:solidFill>
                  <a:srgbClr val="FFFFFF"/>
                </a:solidFill>
                <a:latin typeface="Century Gothic"/>
              </a:rPr>
              <a:t>Children’s Village</a:t>
            </a:r>
          </a:p>
          <a:p>
            <a:pPr algn="ctr">
              <a:spcAft>
                <a:spcPts val="0"/>
              </a:spcAft>
            </a:pPr>
            <a:endParaRPr lang="en-US" sz="2000">
              <a:solidFill>
                <a:srgbClr val="FFFFFF"/>
              </a:solidFill>
              <a:latin typeface="Century Gothic" panose="020B0502020202020204" pitchFamily="34" charset="0"/>
            </a:endParaRPr>
          </a:p>
          <a:p>
            <a:pPr algn="ctr">
              <a:spcAft>
                <a:spcPts val="0"/>
              </a:spcAft>
            </a:pPr>
            <a:r>
              <a:rPr lang="en-US" sz="2800" b="1">
                <a:solidFill>
                  <a:srgbClr val="FFFFFF"/>
                </a:solidFill>
                <a:latin typeface="Century Gothic"/>
              </a:rPr>
              <a:t>Budget &amp; Policy updates</a:t>
            </a:r>
            <a:br>
              <a:rPr lang="en-US" sz="2000">
                <a:latin typeface="Century Gothic" panose="020B0502020202020204" pitchFamily="34" charset="0"/>
              </a:rPr>
            </a:br>
            <a:r>
              <a:rPr lang="en-US" sz="2000">
                <a:solidFill>
                  <a:srgbClr val="FFFFFF"/>
                </a:solidFill>
                <a:latin typeface="Century Gothic"/>
              </a:rPr>
              <a:t>- Federal -</a:t>
            </a:r>
            <a:endParaRPr lang="en-US" sz="2000">
              <a:solidFill>
                <a:srgbClr val="FFFFFF"/>
              </a:solidFill>
              <a:latin typeface="Century Gothic" panose="020B0502020202020204" pitchFamily="34" charset="0"/>
            </a:endParaRPr>
          </a:p>
        </p:txBody>
      </p:sp>
      <p:pic>
        <p:nvPicPr>
          <p:cNvPr id="2050" name="Picture 2" descr="U.S. Congress passes continuing resolution to fund the government until  March 14, 2025 | National Association of Counties">
            <a:extLst>
              <a:ext uri="{FF2B5EF4-FFF2-40B4-BE49-F238E27FC236}">
                <a16:creationId xmlns:a16="http://schemas.microsoft.com/office/drawing/2014/main" id="{308AD696-EFBC-6FF7-711E-1C939EDF03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26" t="1369" r="1598" b="20115"/>
          <a:stretch/>
        </p:blipFill>
        <p:spPr bwMode="auto">
          <a:xfrm>
            <a:off x="6563887" y="2428111"/>
            <a:ext cx="5164438" cy="25268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8DFEEB6-ADD2-C9C2-9E43-A738827C3C40}"/>
              </a:ext>
            </a:extLst>
          </p:cNvPr>
          <p:cNvSpPr txBox="1"/>
          <p:nvPr/>
        </p:nvSpPr>
        <p:spPr>
          <a:xfrm>
            <a:off x="4269044" y="722900"/>
            <a:ext cx="7474288" cy="1569660"/>
          </a:xfrm>
          <a:prstGeom prst="rect">
            <a:avLst/>
          </a:prstGeom>
          <a:solidFill>
            <a:srgbClr val="FFCC99"/>
          </a:solidFill>
        </p:spPr>
        <p:txBody>
          <a:bodyPr wrap="square" lIns="91440" tIns="45720" rIns="91440" bIns="45720" rtlCol="0" anchor="t">
            <a:spAutoFit/>
          </a:bodyPr>
          <a:lstStyle/>
          <a:p>
            <a:r>
              <a:rPr lang="en-US" sz="3200">
                <a:latin typeface="Century Gothic"/>
              </a:rPr>
              <a:t>Urge your Members of Congress to Protect and Expand the Child Care &amp; Dependent Tax Credit (CDCTC)!</a:t>
            </a:r>
            <a:endParaRPr lang="en-US" sz="3200">
              <a:latin typeface="Gill Sans MT" panose="020B0502020104020203"/>
            </a:endParaRPr>
          </a:p>
        </p:txBody>
      </p:sp>
      <p:sp>
        <p:nvSpPr>
          <p:cNvPr id="5" name="TextBox 4">
            <a:extLst>
              <a:ext uri="{FF2B5EF4-FFF2-40B4-BE49-F238E27FC236}">
                <a16:creationId xmlns:a16="http://schemas.microsoft.com/office/drawing/2014/main" id="{6C42079B-53BB-7372-4E4C-026AB767B5D8}"/>
              </a:ext>
            </a:extLst>
          </p:cNvPr>
          <p:cNvSpPr txBox="1"/>
          <p:nvPr/>
        </p:nvSpPr>
        <p:spPr>
          <a:xfrm>
            <a:off x="4155566" y="5544614"/>
            <a:ext cx="6062782" cy="400110"/>
          </a:xfrm>
          <a:prstGeom prst="rect">
            <a:avLst/>
          </a:prstGeom>
          <a:noFill/>
        </p:spPr>
        <p:txBody>
          <a:bodyPr wrap="square" lIns="91440" tIns="45720" rIns="91440" bIns="45720" anchor="t">
            <a:spAutoFit/>
          </a:bodyPr>
          <a:lstStyle/>
          <a:p>
            <a:r>
              <a:rPr lang="en-US" sz="2000" u="sng">
                <a:solidFill>
                  <a:schemeClr val="bg1"/>
                </a:solidFill>
                <a:latin typeface="Century Gothic"/>
                <a:hlinkClick r:id="rId3"/>
              </a:rPr>
              <a:t>https://www.ffyf.org/actions/2025/email/</a:t>
            </a:r>
          </a:p>
        </p:txBody>
      </p:sp>
      <p:pic>
        <p:nvPicPr>
          <p:cNvPr id="7" name="Picture 6">
            <a:extLst>
              <a:ext uri="{FF2B5EF4-FFF2-40B4-BE49-F238E27FC236}">
                <a16:creationId xmlns:a16="http://schemas.microsoft.com/office/drawing/2014/main" id="{E597E117-C2C4-3062-11F4-759DB622962D}"/>
              </a:ext>
            </a:extLst>
          </p:cNvPr>
          <p:cNvPicPr>
            <a:picLocks noChangeAspect="1"/>
          </p:cNvPicPr>
          <p:nvPr/>
        </p:nvPicPr>
        <p:blipFill>
          <a:blip r:embed="rId4"/>
          <a:srcRect l="7556" t="8281" r="6044" b="6898"/>
          <a:stretch/>
        </p:blipFill>
        <p:spPr>
          <a:xfrm>
            <a:off x="4231738" y="2655828"/>
            <a:ext cx="2327740" cy="2301888"/>
          </a:xfrm>
          <a:prstGeom prst="rect">
            <a:avLst/>
          </a:prstGeom>
        </p:spPr>
      </p:pic>
      <p:pic>
        <p:nvPicPr>
          <p:cNvPr id="2052" name="Picture 4" descr="Home - First Five Years Fund">
            <a:extLst>
              <a:ext uri="{FF2B5EF4-FFF2-40B4-BE49-F238E27FC236}">
                <a16:creationId xmlns:a16="http://schemas.microsoft.com/office/drawing/2014/main" id="{1515FA22-8BE9-6A52-A0B4-398FFF02B81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642" t="26827" r="9089" b="27811"/>
          <a:stretch/>
        </p:blipFill>
        <p:spPr bwMode="auto">
          <a:xfrm>
            <a:off x="9741374" y="5186680"/>
            <a:ext cx="1896766" cy="111352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ake Action Now Icons Royalty-Free Images, Stock Photos &amp; Pictures |  Shutterstock">
            <a:extLst>
              <a:ext uri="{FF2B5EF4-FFF2-40B4-BE49-F238E27FC236}">
                <a16:creationId xmlns:a16="http://schemas.microsoft.com/office/drawing/2014/main" id="{97C84E3D-D2E6-BFBF-F982-8DDE608E7F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2272"/>
          <a:stretch/>
        </p:blipFill>
        <p:spPr bwMode="auto">
          <a:xfrm>
            <a:off x="972726" y="4961201"/>
            <a:ext cx="2650934" cy="1334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041660"/>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706904" y="255257"/>
            <a:ext cx="3182580" cy="5149046"/>
          </a:xfrm>
        </p:spPr>
        <p:txBody>
          <a:bodyPr vert="horz" lIns="91440" tIns="45720" rIns="91440" bIns="45720" rtlCol="0" anchor="ctr">
            <a:normAutofit/>
          </a:bodyPr>
          <a:lstStyle/>
          <a:p>
            <a:pPr algn="ctr">
              <a:spcAft>
                <a:spcPts val="0"/>
              </a:spcAft>
            </a:pPr>
            <a:r>
              <a:rPr lang="en-US" sz="3000" b="1">
                <a:solidFill>
                  <a:srgbClr val="FFFFFF"/>
                </a:solidFill>
                <a:latin typeface="Century Gothic"/>
              </a:rPr>
              <a:t>Tyrone Scott</a:t>
            </a:r>
            <a:r>
              <a:rPr lang="en-US" sz="2400">
                <a:solidFill>
                  <a:srgbClr val="FFFFFF"/>
                </a:solidFill>
                <a:latin typeface="Century Gothic"/>
              </a:rPr>
              <a:t>,</a:t>
            </a:r>
          </a:p>
          <a:p>
            <a:pPr algn="ctr">
              <a:spcAft>
                <a:spcPts val="0"/>
              </a:spcAft>
            </a:pPr>
            <a:r>
              <a:rPr lang="en-US" sz="2000">
                <a:solidFill>
                  <a:srgbClr val="FFFFFF"/>
                </a:solidFill>
                <a:latin typeface="Century Gothic"/>
              </a:rPr>
              <a:t>First Up</a:t>
            </a:r>
          </a:p>
          <a:p>
            <a:pPr algn="ctr">
              <a:spcAft>
                <a:spcPts val="0"/>
              </a:spcAft>
            </a:pPr>
            <a:endParaRPr lang="en-US" sz="2000">
              <a:solidFill>
                <a:srgbClr val="FFFFFF"/>
              </a:solidFill>
              <a:latin typeface="Century Gothic" panose="020B0502020202020204" pitchFamily="34" charset="0"/>
            </a:endParaRPr>
          </a:p>
          <a:p>
            <a:pPr algn="ctr">
              <a:spcAft>
                <a:spcPts val="0"/>
              </a:spcAft>
            </a:pPr>
            <a:r>
              <a:rPr lang="en-US" sz="2800" b="1">
                <a:solidFill>
                  <a:srgbClr val="FFFFFF"/>
                </a:solidFill>
                <a:latin typeface="Century Gothic"/>
              </a:rPr>
              <a:t>Budget &amp; Policy updates</a:t>
            </a:r>
            <a:br>
              <a:rPr lang="en-US" sz="2000">
                <a:latin typeface="Century Gothic" panose="020B0502020202020204" pitchFamily="34" charset="0"/>
              </a:rPr>
            </a:br>
            <a:r>
              <a:rPr lang="en-US" sz="2000">
                <a:solidFill>
                  <a:srgbClr val="FFFFFF"/>
                </a:solidFill>
                <a:latin typeface="Century Gothic"/>
              </a:rPr>
              <a:t>- State &amp; Local -</a:t>
            </a:r>
          </a:p>
        </p:txBody>
      </p:sp>
      <p:pic>
        <p:nvPicPr>
          <p:cNvPr id="4098" name="Picture 2" descr="Highlights of Pennsylvania governor's state budget proposal for 2020-21">
            <a:extLst>
              <a:ext uri="{FF2B5EF4-FFF2-40B4-BE49-F238E27FC236}">
                <a16:creationId xmlns:a16="http://schemas.microsoft.com/office/drawing/2014/main" id="{72E1462C-AF6F-0189-1109-518C6C475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204" y="561816"/>
            <a:ext cx="5399205" cy="28942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114E435-542F-49DA-B680-8A25B3B059B8}"/>
              </a:ext>
            </a:extLst>
          </p:cNvPr>
          <p:cNvSpPr txBox="1"/>
          <p:nvPr/>
        </p:nvSpPr>
        <p:spPr>
          <a:xfrm>
            <a:off x="4234874" y="3434245"/>
            <a:ext cx="7512974" cy="1815882"/>
          </a:xfrm>
          <a:prstGeom prst="rect">
            <a:avLst/>
          </a:prstGeom>
          <a:noFill/>
        </p:spPr>
        <p:txBody>
          <a:bodyPr wrap="square" lIns="91440" tIns="45720" rIns="91440" bIns="45720" rtlCol="0" anchor="t">
            <a:spAutoFit/>
          </a:bodyPr>
          <a:lstStyle/>
          <a:p>
            <a:pPr algn="ctr"/>
            <a:r>
              <a:rPr lang="en-US" sz="2700" b="1">
                <a:latin typeface="Century Gothic"/>
              </a:rPr>
              <a:t>Support for ECE</a:t>
            </a:r>
          </a:p>
          <a:p>
            <a:pPr marL="457200" indent="-457200" algn="ctr">
              <a:buFont typeface="Arial"/>
              <a:buChar char="•"/>
            </a:pPr>
            <a:r>
              <a:rPr lang="en-US" sz="2700">
                <a:latin typeface="Century Gothic"/>
              </a:rPr>
              <a:t>Senate</a:t>
            </a:r>
          </a:p>
          <a:p>
            <a:pPr marL="457200" indent="-457200" algn="ctr">
              <a:buFont typeface="Arial"/>
              <a:buChar char="•"/>
            </a:pPr>
            <a:r>
              <a:rPr lang="en-US" sz="2700">
                <a:latin typeface="Century Gothic"/>
              </a:rPr>
              <a:t>House</a:t>
            </a:r>
          </a:p>
          <a:p>
            <a:pPr marL="457200" indent="-457200" algn="ctr">
              <a:buFont typeface="Arial"/>
              <a:buChar char="•"/>
            </a:pPr>
            <a:r>
              <a:rPr lang="en-US" sz="2700">
                <a:latin typeface="Century Gothic"/>
              </a:rPr>
              <a:t>Chambers</a:t>
            </a:r>
          </a:p>
        </p:txBody>
      </p:sp>
    </p:spTree>
    <p:extLst>
      <p:ext uri="{BB962C8B-B14F-4D97-AF65-F5344CB8AC3E}">
        <p14:creationId xmlns:p14="http://schemas.microsoft.com/office/powerpoint/2010/main" val="1575877954"/>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EDEC6D-E758-1369-4D39-A8BA50A78511}"/>
              </a:ext>
            </a:extLst>
          </p:cNvPr>
          <p:cNvSpPr txBox="1"/>
          <p:nvPr/>
        </p:nvSpPr>
        <p:spPr>
          <a:xfrm>
            <a:off x="455363" y="604973"/>
            <a:ext cx="11281273" cy="830997"/>
          </a:xfrm>
          <a:prstGeom prst="rect">
            <a:avLst/>
          </a:prstGeom>
          <a:solidFill>
            <a:schemeClr val="accent1"/>
          </a:solidFill>
        </p:spPr>
        <p:txBody>
          <a:bodyPr wrap="square" rtlCol="0">
            <a:spAutoFit/>
          </a:bodyPr>
          <a:lstStyle/>
          <a:p>
            <a:pPr algn="ctr"/>
            <a:r>
              <a:rPr lang="en-US" sz="4800">
                <a:solidFill>
                  <a:schemeClr val="bg1"/>
                </a:solidFill>
                <a:latin typeface="Century Gothic" panose="020B0502020202020204" pitchFamily="34" charset="0"/>
              </a:rPr>
              <a:t>NEW Committee Assignments</a:t>
            </a:r>
          </a:p>
        </p:txBody>
      </p:sp>
      <p:grpSp>
        <p:nvGrpSpPr>
          <p:cNvPr id="6" name="Group 5">
            <a:extLst>
              <a:ext uri="{FF2B5EF4-FFF2-40B4-BE49-F238E27FC236}">
                <a16:creationId xmlns:a16="http://schemas.microsoft.com/office/drawing/2014/main" id="{A4047F4F-ACD5-2AB1-9925-588A1141BA3A}"/>
              </a:ext>
            </a:extLst>
          </p:cNvPr>
          <p:cNvGrpSpPr/>
          <p:nvPr/>
        </p:nvGrpSpPr>
        <p:grpSpPr>
          <a:xfrm>
            <a:off x="563696" y="1669952"/>
            <a:ext cx="5255045" cy="5170646"/>
            <a:chOff x="528810" y="727112"/>
            <a:chExt cx="5255045" cy="5170646"/>
          </a:xfrm>
        </p:grpSpPr>
        <p:sp>
          <p:nvSpPr>
            <p:cNvPr id="3" name="TextBox 2">
              <a:extLst>
                <a:ext uri="{FF2B5EF4-FFF2-40B4-BE49-F238E27FC236}">
                  <a16:creationId xmlns:a16="http://schemas.microsoft.com/office/drawing/2014/main" id="{114F9424-5837-CF6A-0F90-C0B95B9DF43C}"/>
                </a:ext>
              </a:extLst>
            </p:cNvPr>
            <p:cNvSpPr txBox="1"/>
            <p:nvPr/>
          </p:nvSpPr>
          <p:spPr>
            <a:xfrm>
              <a:off x="528810" y="727112"/>
              <a:ext cx="5255045" cy="5170646"/>
            </a:xfrm>
            <a:prstGeom prst="rect">
              <a:avLst/>
            </a:prstGeom>
            <a:noFill/>
          </p:spPr>
          <p:txBody>
            <a:bodyPr wrap="square" lIns="91440" tIns="45720" rIns="91440" bIns="45720" rtlCol="0" anchor="t">
              <a:spAutoFit/>
            </a:bodyPr>
            <a:lstStyle/>
            <a:p>
              <a:r>
                <a:rPr lang="en-US" sz="3200" b="1" u="sng">
                  <a:latin typeface="Century Gothic" panose="020B0502020202020204" pitchFamily="34" charset="0"/>
                </a:rPr>
                <a:t>SENATE</a:t>
              </a:r>
            </a:p>
            <a:p>
              <a:r>
                <a:rPr lang="en-US" sz="3200">
                  <a:latin typeface="Century Gothic" panose="020B0502020202020204" pitchFamily="34" charset="0"/>
                </a:rPr>
                <a:t>Chairs &amp; Member Committee Assignments</a:t>
              </a:r>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a:endParaRPr>
            </a:p>
            <a:p>
              <a:r>
                <a:rPr lang="en-US">
                  <a:latin typeface="Century Gothic" panose="020B0502020202020204" pitchFamily="34" charset="0"/>
                </a:rPr>
                <a:t>https://www.legis.state.pa.us/cfdocs/CteeInfo/StandingCommittees.cfm?CteeBody=S</a:t>
              </a:r>
            </a:p>
          </p:txBody>
        </p:sp>
        <p:pic>
          <p:nvPicPr>
            <p:cNvPr id="5" name="Picture 4">
              <a:extLst>
                <a:ext uri="{FF2B5EF4-FFF2-40B4-BE49-F238E27FC236}">
                  <a16:creationId xmlns:a16="http://schemas.microsoft.com/office/drawing/2014/main" id="{41968FC3-C354-27EC-F90F-76C5EBE9B20F}"/>
                </a:ext>
              </a:extLst>
            </p:cNvPr>
            <p:cNvPicPr>
              <a:picLocks noChangeAspect="1"/>
            </p:cNvPicPr>
            <p:nvPr/>
          </p:nvPicPr>
          <p:blipFill>
            <a:blip r:embed="rId2"/>
            <a:stretch>
              <a:fillRect/>
            </a:stretch>
          </p:blipFill>
          <p:spPr>
            <a:xfrm>
              <a:off x="528810" y="2291298"/>
              <a:ext cx="2724265" cy="2724265"/>
            </a:xfrm>
            <a:prstGeom prst="rect">
              <a:avLst/>
            </a:prstGeom>
          </p:spPr>
        </p:pic>
      </p:grpSp>
      <p:sp>
        <p:nvSpPr>
          <p:cNvPr id="8" name="TextBox 7">
            <a:extLst>
              <a:ext uri="{FF2B5EF4-FFF2-40B4-BE49-F238E27FC236}">
                <a16:creationId xmlns:a16="http://schemas.microsoft.com/office/drawing/2014/main" id="{B8809DDC-2EB1-24DF-2D9C-D63233A73224}"/>
              </a:ext>
            </a:extLst>
          </p:cNvPr>
          <p:cNvSpPr txBox="1"/>
          <p:nvPr/>
        </p:nvSpPr>
        <p:spPr>
          <a:xfrm>
            <a:off x="5897695" y="1669953"/>
            <a:ext cx="5255045" cy="5170646"/>
          </a:xfrm>
          <a:prstGeom prst="rect">
            <a:avLst/>
          </a:prstGeom>
          <a:noFill/>
        </p:spPr>
        <p:txBody>
          <a:bodyPr wrap="square" lIns="91440" tIns="45720" rIns="91440" bIns="45720" rtlCol="0" anchor="t">
            <a:spAutoFit/>
          </a:bodyPr>
          <a:lstStyle/>
          <a:p>
            <a:r>
              <a:rPr lang="en-US" sz="3200" b="1" u="sng">
                <a:latin typeface="Century Gothic" panose="020B0502020202020204" pitchFamily="34" charset="0"/>
              </a:rPr>
              <a:t>HOUSE</a:t>
            </a:r>
          </a:p>
          <a:p>
            <a:r>
              <a:rPr lang="en-US" sz="3200">
                <a:latin typeface="Century Gothic" panose="020B0502020202020204" pitchFamily="34" charset="0"/>
              </a:rPr>
              <a:t>Chairs &amp; Member Committee Assignments</a:t>
            </a:r>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endParaRPr lang="en-US">
              <a:latin typeface="Century Gothic" panose="020B0502020202020204" pitchFamily="34" charset="0"/>
            </a:endParaRPr>
          </a:p>
          <a:p>
            <a:r>
              <a:rPr lang="en-US">
                <a:latin typeface="Century Gothic" panose="020B0502020202020204" pitchFamily="34" charset="0"/>
              </a:rPr>
              <a:t>https://www.legis.state.pa.us/cfdocs/CteeInfo/StandingCommittees.cfm?CteeBody=H</a:t>
            </a:r>
          </a:p>
        </p:txBody>
      </p:sp>
      <p:pic>
        <p:nvPicPr>
          <p:cNvPr id="11" name="Picture 10">
            <a:extLst>
              <a:ext uri="{FF2B5EF4-FFF2-40B4-BE49-F238E27FC236}">
                <a16:creationId xmlns:a16="http://schemas.microsoft.com/office/drawing/2014/main" id="{85B1CED1-D026-5F3D-5371-15A8C10177B3}"/>
              </a:ext>
            </a:extLst>
          </p:cNvPr>
          <p:cNvPicPr>
            <a:picLocks noChangeAspect="1"/>
          </p:cNvPicPr>
          <p:nvPr/>
        </p:nvPicPr>
        <p:blipFill>
          <a:blip r:embed="rId3"/>
          <a:stretch>
            <a:fillRect/>
          </a:stretch>
        </p:blipFill>
        <p:spPr>
          <a:xfrm>
            <a:off x="6055603" y="3234139"/>
            <a:ext cx="2724266" cy="2724266"/>
          </a:xfrm>
          <a:prstGeom prst="rect">
            <a:avLst/>
          </a:prstGeom>
        </p:spPr>
      </p:pic>
    </p:spTree>
    <p:extLst>
      <p:ext uri="{BB962C8B-B14F-4D97-AF65-F5344CB8AC3E}">
        <p14:creationId xmlns:p14="http://schemas.microsoft.com/office/powerpoint/2010/main" val="4217328606"/>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EDEC6D-E758-1369-4D39-A8BA50A78511}"/>
              </a:ext>
            </a:extLst>
          </p:cNvPr>
          <p:cNvSpPr txBox="1"/>
          <p:nvPr/>
        </p:nvSpPr>
        <p:spPr>
          <a:xfrm>
            <a:off x="455363" y="604973"/>
            <a:ext cx="11281273" cy="830997"/>
          </a:xfrm>
          <a:prstGeom prst="rect">
            <a:avLst/>
          </a:prstGeom>
          <a:solidFill>
            <a:schemeClr val="accent1"/>
          </a:solidFill>
        </p:spPr>
        <p:txBody>
          <a:bodyPr wrap="square" lIns="91440" tIns="45720" rIns="91440" bIns="45720" rtlCol="0" anchor="t">
            <a:spAutoFit/>
          </a:bodyPr>
          <a:lstStyle/>
          <a:p>
            <a:pPr algn="ctr"/>
            <a:r>
              <a:rPr lang="en-US" sz="4800">
                <a:solidFill>
                  <a:schemeClr val="bg1"/>
                </a:solidFill>
                <a:latin typeface="Century Gothic"/>
              </a:rPr>
              <a:t>SENATE LEADERS - SEPA</a:t>
            </a:r>
            <a:endParaRPr lang="en-US">
              <a:solidFill>
                <a:schemeClr val="bg1"/>
              </a:solidFill>
            </a:endParaRPr>
          </a:p>
        </p:txBody>
      </p:sp>
      <p:pic>
        <p:nvPicPr>
          <p:cNvPr id="7" name="Picture 6" descr="Maria  Collett ">
            <a:extLst>
              <a:ext uri="{FF2B5EF4-FFF2-40B4-BE49-F238E27FC236}">
                <a16:creationId xmlns:a16="http://schemas.microsoft.com/office/drawing/2014/main" id="{6916B3A6-E44E-B1C0-A9E0-B70814BCDDE7}"/>
              </a:ext>
            </a:extLst>
          </p:cNvPr>
          <p:cNvPicPr>
            <a:picLocks noChangeAspect="1"/>
          </p:cNvPicPr>
          <p:nvPr/>
        </p:nvPicPr>
        <p:blipFill>
          <a:blip r:embed="rId2"/>
          <a:srcRect l="5407" t="8333" r="994" b="26389"/>
          <a:stretch/>
        </p:blipFill>
        <p:spPr>
          <a:xfrm>
            <a:off x="468847" y="1681842"/>
            <a:ext cx="1410387" cy="1399760"/>
          </a:xfrm>
          <a:prstGeom prst="ellipse">
            <a:avLst/>
          </a:prstGeom>
        </p:spPr>
      </p:pic>
      <p:sp>
        <p:nvSpPr>
          <p:cNvPr id="9" name="TextBox 8">
            <a:extLst>
              <a:ext uri="{FF2B5EF4-FFF2-40B4-BE49-F238E27FC236}">
                <a16:creationId xmlns:a16="http://schemas.microsoft.com/office/drawing/2014/main" id="{36C5E66D-2CF6-7FBD-AA3F-9E526658EBA9}"/>
              </a:ext>
            </a:extLst>
          </p:cNvPr>
          <p:cNvSpPr txBox="1"/>
          <p:nvPr/>
        </p:nvSpPr>
        <p:spPr>
          <a:xfrm>
            <a:off x="-184802" y="3219913"/>
            <a:ext cx="2529516"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Maria Collett</a:t>
            </a:r>
          </a:p>
          <a:p>
            <a:pPr algn="ctr"/>
            <a:r>
              <a:rPr lang="en-US">
                <a:latin typeface="Century Gothic"/>
              </a:rPr>
              <a:t>District 12</a:t>
            </a:r>
          </a:p>
          <a:p>
            <a:pPr algn="ctr"/>
            <a:r>
              <a:rPr lang="en-US">
                <a:latin typeface="Century Gothic"/>
              </a:rPr>
              <a:t>Montgomery</a:t>
            </a:r>
          </a:p>
        </p:txBody>
      </p:sp>
      <p:sp>
        <p:nvSpPr>
          <p:cNvPr id="10" name="TextBox 9">
            <a:extLst>
              <a:ext uri="{FF2B5EF4-FFF2-40B4-BE49-F238E27FC236}">
                <a16:creationId xmlns:a16="http://schemas.microsoft.com/office/drawing/2014/main" id="{1C4ACD22-9B6C-6903-2983-A58FB12F46A9}"/>
              </a:ext>
            </a:extLst>
          </p:cNvPr>
          <p:cNvSpPr txBox="1"/>
          <p:nvPr/>
        </p:nvSpPr>
        <p:spPr>
          <a:xfrm>
            <a:off x="809407" y="1173620"/>
            <a:ext cx="2106965"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Aging &amp; Youth</a:t>
            </a:r>
          </a:p>
          <a:p>
            <a:pPr algn="ctr"/>
            <a:r>
              <a:rPr lang="en-US" b="1">
                <a:solidFill>
                  <a:schemeClr val="accent1"/>
                </a:solidFill>
                <a:latin typeface="Century Gothic"/>
              </a:rPr>
              <a:t>Minority chair</a:t>
            </a:r>
          </a:p>
        </p:txBody>
      </p:sp>
      <p:sp>
        <p:nvSpPr>
          <p:cNvPr id="12" name="TextBox 11">
            <a:extLst>
              <a:ext uri="{FF2B5EF4-FFF2-40B4-BE49-F238E27FC236}">
                <a16:creationId xmlns:a16="http://schemas.microsoft.com/office/drawing/2014/main" id="{4F70C5D7-8A2B-76B6-6D07-5AAB053FDAE5}"/>
              </a:ext>
            </a:extLst>
          </p:cNvPr>
          <p:cNvSpPr txBox="1"/>
          <p:nvPr/>
        </p:nvSpPr>
        <p:spPr>
          <a:xfrm>
            <a:off x="1625833" y="1810729"/>
            <a:ext cx="1385787" cy="923330"/>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Health &amp; Human Services</a:t>
            </a:r>
            <a:endParaRPr lang="en-US">
              <a:solidFill>
                <a:schemeClr val="accent1"/>
              </a:solidFill>
            </a:endParaRPr>
          </a:p>
        </p:txBody>
      </p:sp>
      <p:pic>
        <p:nvPicPr>
          <p:cNvPr id="13" name="Picture 12" descr="Tracy  Pennycuick ">
            <a:extLst>
              <a:ext uri="{FF2B5EF4-FFF2-40B4-BE49-F238E27FC236}">
                <a16:creationId xmlns:a16="http://schemas.microsoft.com/office/drawing/2014/main" id="{5E9F5763-EEFD-DBEB-A0A5-9676C2F24EF7}"/>
              </a:ext>
            </a:extLst>
          </p:cNvPr>
          <p:cNvPicPr>
            <a:picLocks noChangeAspect="1"/>
          </p:cNvPicPr>
          <p:nvPr/>
        </p:nvPicPr>
        <p:blipFill>
          <a:blip r:embed="rId3"/>
          <a:srcRect l="9022" t="881" r="12782" b="31250"/>
          <a:stretch/>
        </p:blipFill>
        <p:spPr>
          <a:xfrm>
            <a:off x="470807" y="4166369"/>
            <a:ext cx="1413019" cy="1541151"/>
          </a:xfrm>
          <a:prstGeom prst="ellipse">
            <a:avLst/>
          </a:prstGeom>
        </p:spPr>
      </p:pic>
      <p:sp>
        <p:nvSpPr>
          <p:cNvPr id="15" name="TextBox 14">
            <a:extLst>
              <a:ext uri="{FF2B5EF4-FFF2-40B4-BE49-F238E27FC236}">
                <a16:creationId xmlns:a16="http://schemas.microsoft.com/office/drawing/2014/main" id="{D29069FC-8583-C4C0-0733-260AC13FB02B}"/>
              </a:ext>
            </a:extLst>
          </p:cNvPr>
          <p:cNvSpPr txBox="1"/>
          <p:nvPr/>
        </p:nvSpPr>
        <p:spPr>
          <a:xfrm>
            <a:off x="-89553" y="5750841"/>
            <a:ext cx="2706408"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Tracy </a:t>
            </a:r>
            <a:r>
              <a:rPr lang="en-US" err="1">
                <a:latin typeface="Century Gothic"/>
              </a:rPr>
              <a:t>Pennycuick</a:t>
            </a:r>
            <a:endParaRPr lang="en-US" err="1"/>
          </a:p>
          <a:p>
            <a:pPr algn="ctr"/>
            <a:r>
              <a:rPr lang="en-US">
                <a:latin typeface="Century Gothic"/>
              </a:rPr>
              <a:t>District 24</a:t>
            </a:r>
            <a:endParaRPr lang="en-US" err="1">
              <a:latin typeface="Century Gothic"/>
            </a:endParaRPr>
          </a:p>
          <a:p>
            <a:pPr algn="ctr"/>
            <a:r>
              <a:rPr lang="en-US">
                <a:latin typeface="Century Gothic"/>
              </a:rPr>
              <a:t>Montgomery</a:t>
            </a:r>
          </a:p>
        </p:txBody>
      </p:sp>
      <p:sp>
        <p:nvSpPr>
          <p:cNvPr id="16" name="TextBox 15">
            <a:extLst>
              <a:ext uri="{FF2B5EF4-FFF2-40B4-BE49-F238E27FC236}">
                <a16:creationId xmlns:a16="http://schemas.microsoft.com/office/drawing/2014/main" id="{85040DAB-FDEA-4223-5F31-C24527284037}"/>
              </a:ext>
            </a:extLst>
          </p:cNvPr>
          <p:cNvSpPr txBox="1"/>
          <p:nvPr/>
        </p:nvSpPr>
        <p:spPr>
          <a:xfrm>
            <a:off x="1557801" y="4169619"/>
            <a:ext cx="1902857"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Aging &amp; Youth</a:t>
            </a:r>
          </a:p>
        </p:txBody>
      </p:sp>
      <p:pic>
        <p:nvPicPr>
          <p:cNvPr id="25" name="Picture 24" descr="A person in a suit and tie&#10;&#10;AI-generated content may be incorrect.">
            <a:extLst>
              <a:ext uri="{FF2B5EF4-FFF2-40B4-BE49-F238E27FC236}">
                <a16:creationId xmlns:a16="http://schemas.microsoft.com/office/drawing/2014/main" id="{AF031BE1-0B93-AE2E-3057-5430BBDC8D64}"/>
              </a:ext>
            </a:extLst>
          </p:cNvPr>
          <p:cNvPicPr>
            <a:picLocks noChangeAspect="1"/>
          </p:cNvPicPr>
          <p:nvPr/>
        </p:nvPicPr>
        <p:blipFill>
          <a:blip r:embed="rId4"/>
          <a:srcRect l="10502" t="920" r="13904" b="31358"/>
          <a:stretch/>
        </p:blipFill>
        <p:spPr>
          <a:xfrm>
            <a:off x="6617239" y="1602048"/>
            <a:ext cx="1403014" cy="1496513"/>
          </a:xfrm>
          <a:prstGeom prst="ellipse">
            <a:avLst/>
          </a:prstGeom>
        </p:spPr>
      </p:pic>
      <p:sp>
        <p:nvSpPr>
          <p:cNvPr id="26" name="TextBox 25">
            <a:extLst>
              <a:ext uri="{FF2B5EF4-FFF2-40B4-BE49-F238E27FC236}">
                <a16:creationId xmlns:a16="http://schemas.microsoft.com/office/drawing/2014/main" id="{6D30E215-4DC6-5F69-474B-A6CA76A70F5C}"/>
              </a:ext>
            </a:extLst>
          </p:cNvPr>
          <p:cNvSpPr txBox="1"/>
          <p:nvPr/>
        </p:nvSpPr>
        <p:spPr>
          <a:xfrm>
            <a:off x="5611841" y="3124663"/>
            <a:ext cx="3672516"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Vincent Hughes</a:t>
            </a:r>
          </a:p>
          <a:p>
            <a:pPr algn="ctr"/>
            <a:r>
              <a:rPr lang="en-US">
                <a:latin typeface="Century Gothic"/>
              </a:rPr>
              <a:t>District 7</a:t>
            </a:r>
          </a:p>
          <a:p>
            <a:pPr algn="ctr"/>
            <a:r>
              <a:rPr lang="en-US">
                <a:latin typeface="Century Gothic"/>
              </a:rPr>
              <a:t>Montgomery &amp; Philadelphia</a:t>
            </a:r>
            <a:endParaRPr lang="en-US"/>
          </a:p>
        </p:txBody>
      </p:sp>
      <p:sp>
        <p:nvSpPr>
          <p:cNvPr id="28" name="TextBox 27">
            <a:extLst>
              <a:ext uri="{FF2B5EF4-FFF2-40B4-BE49-F238E27FC236}">
                <a16:creationId xmlns:a16="http://schemas.microsoft.com/office/drawing/2014/main" id="{DDD95BEC-5B6D-62B0-CB2F-9E26DEED4D39}"/>
              </a:ext>
            </a:extLst>
          </p:cNvPr>
          <p:cNvSpPr txBox="1"/>
          <p:nvPr/>
        </p:nvSpPr>
        <p:spPr>
          <a:xfrm>
            <a:off x="7830693" y="1486586"/>
            <a:ext cx="1875643"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a:p>
            <a:pPr algn="ctr"/>
            <a:r>
              <a:rPr lang="en-US" b="1">
                <a:solidFill>
                  <a:schemeClr val="accent1"/>
                </a:solidFill>
                <a:latin typeface="Century Gothic"/>
              </a:rPr>
              <a:t>Minority chair</a:t>
            </a:r>
          </a:p>
        </p:txBody>
      </p:sp>
      <p:pic>
        <p:nvPicPr>
          <p:cNvPr id="32" name="Picture 31" descr="Art  Haywood ">
            <a:extLst>
              <a:ext uri="{FF2B5EF4-FFF2-40B4-BE49-F238E27FC236}">
                <a16:creationId xmlns:a16="http://schemas.microsoft.com/office/drawing/2014/main" id="{FCF10159-F5F3-F3A9-7B18-3C26FEE371D6}"/>
              </a:ext>
            </a:extLst>
          </p:cNvPr>
          <p:cNvPicPr>
            <a:picLocks noChangeAspect="1"/>
          </p:cNvPicPr>
          <p:nvPr/>
        </p:nvPicPr>
        <p:blipFill>
          <a:blip r:embed="rId5"/>
          <a:srcRect l="9934" t="408" r="10375" b="26083"/>
          <a:stretch/>
        </p:blipFill>
        <p:spPr>
          <a:xfrm>
            <a:off x="3160320" y="1596928"/>
            <a:ext cx="1384184" cy="1547550"/>
          </a:xfrm>
          <a:prstGeom prst="ellipse">
            <a:avLst/>
          </a:prstGeom>
        </p:spPr>
      </p:pic>
      <p:sp>
        <p:nvSpPr>
          <p:cNvPr id="33" name="TextBox 32">
            <a:extLst>
              <a:ext uri="{FF2B5EF4-FFF2-40B4-BE49-F238E27FC236}">
                <a16:creationId xmlns:a16="http://schemas.microsoft.com/office/drawing/2014/main" id="{E1725DBF-E2D8-DEFA-12C3-4F5181A86752}"/>
              </a:ext>
            </a:extLst>
          </p:cNvPr>
          <p:cNvSpPr txBox="1"/>
          <p:nvPr/>
        </p:nvSpPr>
        <p:spPr>
          <a:xfrm>
            <a:off x="2196447" y="3179092"/>
            <a:ext cx="3373158"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Art Haywood</a:t>
            </a:r>
          </a:p>
          <a:p>
            <a:pPr algn="ctr"/>
            <a:r>
              <a:rPr lang="en-US">
                <a:latin typeface="Century Gothic"/>
              </a:rPr>
              <a:t>District 4</a:t>
            </a:r>
          </a:p>
          <a:p>
            <a:pPr algn="ctr"/>
            <a:r>
              <a:rPr lang="en-US">
                <a:latin typeface="Century Gothic"/>
              </a:rPr>
              <a:t>Montgomery &amp; Philadelphia</a:t>
            </a:r>
            <a:endParaRPr lang="en-US"/>
          </a:p>
        </p:txBody>
      </p:sp>
      <p:sp>
        <p:nvSpPr>
          <p:cNvPr id="34" name="TextBox 33">
            <a:extLst>
              <a:ext uri="{FF2B5EF4-FFF2-40B4-BE49-F238E27FC236}">
                <a16:creationId xmlns:a16="http://schemas.microsoft.com/office/drawing/2014/main" id="{8E93E790-1463-6C27-8790-66A13B9D5FB3}"/>
              </a:ext>
            </a:extLst>
          </p:cNvPr>
          <p:cNvSpPr txBox="1"/>
          <p:nvPr/>
        </p:nvSpPr>
        <p:spPr>
          <a:xfrm>
            <a:off x="4428906" y="2529961"/>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pic>
        <p:nvPicPr>
          <p:cNvPr id="38" name="Picture 37" descr="Joe  Picozzi ">
            <a:extLst>
              <a:ext uri="{FF2B5EF4-FFF2-40B4-BE49-F238E27FC236}">
                <a16:creationId xmlns:a16="http://schemas.microsoft.com/office/drawing/2014/main" id="{F87D3316-3E9E-59F4-7FEA-5E88371AE4EC}"/>
              </a:ext>
            </a:extLst>
          </p:cNvPr>
          <p:cNvPicPr>
            <a:picLocks noChangeAspect="1"/>
          </p:cNvPicPr>
          <p:nvPr/>
        </p:nvPicPr>
        <p:blipFill>
          <a:blip r:embed="rId6"/>
          <a:srcRect l="15344" t="5207" r="19577" b="38039"/>
          <a:stretch/>
        </p:blipFill>
        <p:spPr>
          <a:xfrm>
            <a:off x="3831773" y="4040903"/>
            <a:ext cx="1372553" cy="1539420"/>
          </a:xfrm>
          <a:prstGeom prst="ellipse">
            <a:avLst/>
          </a:prstGeom>
        </p:spPr>
      </p:pic>
      <p:sp>
        <p:nvSpPr>
          <p:cNvPr id="39" name="TextBox 13">
            <a:extLst>
              <a:ext uri="{FF2B5EF4-FFF2-40B4-BE49-F238E27FC236}">
                <a16:creationId xmlns:a16="http://schemas.microsoft.com/office/drawing/2014/main" id="{4B5A6C6C-6804-52C8-65E5-8CBDD4AC58C7}"/>
              </a:ext>
            </a:extLst>
          </p:cNvPr>
          <p:cNvSpPr txBox="1"/>
          <p:nvPr/>
        </p:nvSpPr>
        <p:spPr>
          <a:xfrm>
            <a:off x="3121733" y="5580751"/>
            <a:ext cx="2788051"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Sen. Joe Picozzi</a:t>
            </a:r>
          </a:p>
          <a:p>
            <a:pPr algn="ctr"/>
            <a:r>
              <a:rPr lang="en-US">
                <a:latin typeface="Century Gothic"/>
              </a:rPr>
              <a:t>District 5</a:t>
            </a:r>
          </a:p>
          <a:p>
            <a:pPr algn="ctr"/>
            <a:r>
              <a:rPr lang="en-US">
                <a:latin typeface="Century Gothic"/>
              </a:rPr>
              <a:t>Philadelphia</a:t>
            </a:r>
          </a:p>
        </p:txBody>
      </p:sp>
      <p:sp>
        <p:nvSpPr>
          <p:cNvPr id="40" name="TextBox 18">
            <a:extLst>
              <a:ext uri="{FF2B5EF4-FFF2-40B4-BE49-F238E27FC236}">
                <a16:creationId xmlns:a16="http://schemas.microsoft.com/office/drawing/2014/main" id="{056A8BEA-19F4-72AC-39E8-80AECCDD3A4F}"/>
              </a:ext>
            </a:extLst>
          </p:cNvPr>
          <p:cNvSpPr txBox="1"/>
          <p:nvPr/>
        </p:nvSpPr>
        <p:spPr>
          <a:xfrm>
            <a:off x="4809906" y="4162817"/>
            <a:ext cx="1916464" cy="369332"/>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Appropriations</a:t>
            </a:r>
          </a:p>
        </p:txBody>
      </p:sp>
      <p:sp>
        <p:nvSpPr>
          <p:cNvPr id="5" name="TextBox 4">
            <a:extLst>
              <a:ext uri="{FF2B5EF4-FFF2-40B4-BE49-F238E27FC236}">
                <a16:creationId xmlns:a16="http://schemas.microsoft.com/office/drawing/2014/main" id="{4BC022EC-BF26-077D-1B47-53BE591BFF6A}"/>
              </a:ext>
            </a:extLst>
          </p:cNvPr>
          <p:cNvSpPr txBox="1"/>
          <p:nvPr/>
        </p:nvSpPr>
        <p:spPr>
          <a:xfrm>
            <a:off x="4428906" y="1463748"/>
            <a:ext cx="2038929" cy="923330"/>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Health &amp; Human Services</a:t>
            </a:r>
          </a:p>
          <a:p>
            <a:pPr algn="ctr"/>
            <a:r>
              <a:rPr lang="en-US" b="1">
                <a:solidFill>
                  <a:schemeClr val="accent1"/>
                </a:solidFill>
                <a:latin typeface="Century Gothic"/>
              </a:rPr>
              <a:t>Minority chair</a:t>
            </a:r>
          </a:p>
        </p:txBody>
      </p:sp>
      <p:pic>
        <p:nvPicPr>
          <p:cNvPr id="3" name="Picture 2" descr="John I. Kane ">
            <a:extLst>
              <a:ext uri="{FF2B5EF4-FFF2-40B4-BE49-F238E27FC236}">
                <a16:creationId xmlns:a16="http://schemas.microsoft.com/office/drawing/2014/main" id="{4792802F-87AC-2C4A-9043-559AFA505CB8}"/>
              </a:ext>
            </a:extLst>
          </p:cNvPr>
          <p:cNvPicPr>
            <a:picLocks noChangeAspect="1"/>
          </p:cNvPicPr>
          <p:nvPr/>
        </p:nvPicPr>
        <p:blipFill>
          <a:blip r:embed="rId7"/>
          <a:srcRect l="16960" t="8179" r="17567" b="32211"/>
          <a:stretch/>
        </p:blipFill>
        <p:spPr>
          <a:xfrm>
            <a:off x="9870366" y="1617910"/>
            <a:ext cx="1363675" cy="1373049"/>
          </a:xfrm>
          <a:prstGeom prst="ellipse">
            <a:avLst/>
          </a:prstGeom>
        </p:spPr>
      </p:pic>
      <p:sp>
        <p:nvSpPr>
          <p:cNvPr id="4" name="TextBox 13">
            <a:extLst>
              <a:ext uri="{FF2B5EF4-FFF2-40B4-BE49-F238E27FC236}">
                <a16:creationId xmlns:a16="http://schemas.microsoft.com/office/drawing/2014/main" id="{46CDB5E7-B805-9DA8-AC07-129D433B583C}"/>
              </a:ext>
            </a:extLst>
          </p:cNvPr>
          <p:cNvSpPr txBox="1"/>
          <p:nvPr/>
        </p:nvSpPr>
        <p:spPr>
          <a:xfrm>
            <a:off x="9163304" y="2995394"/>
            <a:ext cx="2788051"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Sen. John I. Kane</a:t>
            </a:r>
          </a:p>
          <a:p>
            <a:pPr algn="ctr"/>
            <a:r>
              <a:rPr lang="en-US">
                <a:latin typeface="Century Gothic"/>
              </a:rPr>
              <a:t>District 9</a:t>
            </a:r>
          </a:p>
          <a:p>
            <a:pPr algn="ctr"/>
            <a:r>
              <a:rPr lang="en-US">
                <a:latin typeface="Century Gothic"/>
              </a:rPr>
              <a:t>Chester &amp; Delaware</a:t>
            </a:r>
            <a:endParaRPr lang="en-US"/>
          </a:p>
        </p:txBody>
      </p:sp>
      <p:sp>
        <p:nvSpPr>
          <p:cNvPr id="6" name="TextBox 5">
            <a:extLst>
              <a:ext uri="{FF2B5EF4-FFF2-40B4-BE49-F238E27FC236}">
                <a16:creationId xmlns:a16="http://schemas.microsoft.com/office/drawing/2014/main" id="{22A95A09-7F07-87AB-C11E-03D8941C7B40}"/>
              </a:ext>
            </a:extLst>
          </p:cNvPr>
          <p:cNvSpPr txBox="1"/>
          <p:nvPr/>
        </p:nvSpPr>
        <p:spPr>
          <a:xfrm>
            <a:off x="10143908" y="1017140"/>
            <a:ext cx="2052535"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Labor &amp; Industry</a:t>
            </a:r>
          </a:p>
          <a:p>
            <a:pPr algn="ctr"/>
            <a:r>
              <a:rPr lang="en-US" b="1">
                <a:solidFill>
                  <a:schemeClr val="accent1"/>
                </a:solidFill>
                <a:latin typeface="Century Gothic"/>
              </a:rPr>
              <a:t>Minority Chair</a:t>
            </a:r>
          </a:p>
        </p:txBody>
      </p:sp>
      <p:sp>
        <p:nvSpPr>
          <p:cNvPr id="11" name="TextBox 10">
            <a:extLst>
              <a:ext uri="{FF2B5EF4-FFF2-40B4-BE49-F238E27FC236}">
                <a16:creationId xmlns:a16="http://schemas.microsoft.com/office/drawing/2014/main" id="{06A15032-43B2-7E11-C9A8-32C8E631A50B}"/>
              </a:ext>
            </a:extLst>
          </p:cNvPr>
          <p:cNvSpPr txBox="1"/>
          <p:nvPr/>
        </p:nvSpPr>
        <p:spPr>
          <a:xfrm>
            <a:off x="1666657" y="4625461"/>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pic>
        <p:nvPicPr>
          <p:cNvPr id="18" name="Picture 17" descr="Christine M. Tartaglione ">
            <a:extLst>
              <a:ext uri="{FF2B5EF4-FFF2-40B4-BE49-F238E27FC236}">
                <a16:creationId xmlns:a16="http://schemas.microsoft.com/office/drawing/2014/main" id="{F6F95757-3053-02F7-9001-E1C4BF4EC406}"/>
              </a:ext>
            </a:extLst>
          </p:cNvPr>
          <p:cNvPicPr>
            <a:picLocks noChangeAspect="1"/>
          </p:cNvPicPr>
          <p:nvPr/>
        </p:nvPicPr>
        <p:blipFill>
          <a:blip r:embed="rId8"/>
          <a:srcRect l="14895" t="11263" r="18472" b="34061"/>
          <a:stretch/>
        </p:blipFill>
        <p:spPr>
          <a:xfrm>
            <a:off x="9749789" y="3953384"/>
            <a:ext cx="1325097" cy="1511645"/>
          </a:xfrm>
          <a:prstGeom prst="ellipse">
            <a:avLst/>
          </a:prstGeom>
        </p:spPr>
      </p:pic>
      <p:sp>
        <p:nvSpPr>
          <p:cNvPr id="19" name="TextBox 18">
            <a:extLst>
              <a:ext uri="{FF2B5EF4-FFF2-40B4-BE49-F238E27FC236}">
                <a16:creationId xmlns:a16="http://schemas.microsoft.com/office/drawing/2014/main" id="{888316FE-6E27-1F28-BE97-B5CC6F6822F8}"/>
              </a:ext>
            </a:extLst>
          </p:cNvPr>
          <p:cNvSpPr txBox="1"/>
          <p:nvPr/>
        </p:nvSpPr>
        <p:spPr>
          <a:xfrm>
            <a:off x="8768696" y="5607964"/>
            <a:ext cx="3291514"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Sen. Christine Tartaglione</a:t>
            </a:r>
          </a:p>
          <a:p>
            <a:pPr algn="ctr"/>
            <a:r>
              <a:rPr lang="en-US">
                <a:latin typeface="Century Gothic"/>
              </a:rPr>
              <a:t>District 2</a:t>
            </a:r>
          </a:p>
          <a:p>
            <a:pPr algn="ctr"/>
            <a:r>
              <a:rPr lang="en-US">
                <a:latin typeface="Century Gothic"/>
              </a:rPr>
              <a:t>Philadelphia</a:t>
            </a:r>
          </a:p>
        </p:txBody>
      </p:sp>
      <p:sp>
        <p:nvSpPr>
          <p:cNvPr id="20" name="TextBox 18">
            <a:extLst>
              <a:ext uri="{FF2B5EF4-FFF2-40B4-BE49-F238E27FC236}">
                <a16:creationId xmlns:a16="http://schemas.microsoft.com/office/drawing/2014/main" id="{A478098E-0248-07FC-8236-86E473C0C47E}"/>
              </a:ext>
            </a:extLst>
          </p:cNvPr>
          <p:cNvSpPr txBox="1"/>
          <p:nvPr/>
        </p:nvSpPr>
        <p:spPr>
          <a:xfrm>
            <a:off x="10973940" y="3922264"/>
            <a:ext cx="1086429" cy="646331"/>
          </a:xfrm>
          <a:prstGeom prst="rect">
            <a:avLst/>
          </a:prstGeom>
          <a:solidFill>
            <a:srgbClr val="F49EFF"/>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Minority Whip</a:t>
            </a:r>
            <a:endParaRPr lang="en-US">
              <a:solidFill>
                <a:schemeClr val="accent1"/>
              </a:solidFill>
            </a:endParaRPr>
          </a:p>
        </p:txBody>
      </p:sp>
      <p:pic>
        <p:nvPicPr>
          <p:cNvPr id="17" name="Picture 16" descr="Amanda M. Cappelletti ">
            <a:extLst>
              <a:ext uri="{FF2B5EF4-FFF2-40B4-BE49-F238E27FC236}">
                <a16:creationId xmlns:a16="http://schemas.microsoft.com/office/drawing/2014/main" id="{51448DF9-FBA3-61F3-D4B1-4E38EB7873E5}"/>
              </a:ext>
            </a:extLst>
          </p:cNvPr>
          <p:cNvPicPr>
            <a:picLocks noChangeAspect="1"/>
          </p:cNvPicPr>
          <p:nvPr/>
        </p:nvPicPr>
        <p:blipFill>
          <a:blip r:embed="rId9"/>
          <a:srcRect l="13034" t="12909" r="26577" b="35563"/>
          <a:stretch/>
        </p:blipFill>
        <p:spPr>
          <a:xfrm>
            <a:off x="6301182" y="4252493"/>
            <a:ext cx="1390616" cy="1432730"/>
          </a:xfrm>
          <a:prstGeom prst="ellipse">
            <a:avLst/>
          </a:prstGeom>
        </p:spPr>
      </p:pic>
      <p:sp>
        <p:nvSpPr>
          <p:cNvPr id="21" name="TextBox 20">
            <a:extLst>
              <a:ext uri="{FF2B5EF4-FFF2-40B4-BE49-F238E27FC236}">
                <a16:creationId xmlns:a16="http://schemas.microsoft.com/office/drawing/2014/main" id="{7B4DFB48-8422-D470-FDE7-3FD3AC4F12F9}"/>
              </a:ext>
            </a:extLst>
          </p:cNvPr>
          <p:cNvSpPr txBox="1"/>
          <p:nvPr/>
        </p:nvSpPr>
        <p:spPr>
          <a:xfrm>
            <a:off x="5679875" y="5662394"/>
            <a:ext cx="3114622"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Sen. Amanda Cappelletti</a:t>
            </a:r>
          </a:p>
          <a:p>
            <a:pPr algn="ctr"/>
            <a:r>
              <a:rPr lang="en-US">
                <a:latin typeface="Century Gothic"/>
              </a:rPr>
              <a:t>District 17</a:t>
            </a:r>
          </a:p>
          <a:p>
            <a:pPr algn="ctr"/>
            <a:r>
              <a:rPr lang="en-US">
                <a:latin typeface="Century Gothic"/>
              </a:rPr>
              <a:t>Delaware &amp; Montgomery</a:t>
            </a:r>
          </a:p>
        </p:txBody>
      </p:sp>
      <p:sp>
        <p:nvSpPr>
          <p:cNvPr id="22" name="TextBox 26">
            <a:extLst>
              <a:ext uri="{FF2B5EF4-FFF2-40B4-BE49-F238E27FC236}">
                <a16:creationId xmlns:a16="http://schemas.microsoft.com/office/drawing/2014/main" id="{3DA230E9-D940-23A9-5463-F7B7B1734706}"/>
              </a:ext>
            </a:extLst>
          </p:cNvPr>
          <p:cNvSpPr txBox="1"/>
          <p:nvPr/>
        </p:nvSpPr>
        <p:spPr>
          <a:xfrm>
            <a:off x="7694619" y="4938423"/>
            <a:ext cx="1916464" cy="369332"/>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Appropriations</a:t>
            </a:r>
          </a:p>
        </p:txBody>
      </p:sp>
      <p:sp>
        <p:nvSpPr>
          <p:cNvPr id="23" name="TextBox 4">
            <a:extLst>
              <a:ext uri="{FF2B5EF4-FFF2-40B4-BE49-F238E27FC236}">
                <a16:creationId xmlns:a16="http://schemas.microsoft.com/office/drawing/2014/main" id="{4BC022EC-BF26-077D-1B47-53BE591BFF6A}"/>
              </a:ext>
            </a:extLst>
          </p:cNvPr>
          <p:cNvSpPr txBox="1"/>
          <p:nvPr/>
        </p:nvSpPr>
        <p:spPr>
          <a:xfrm>
            <a:off x="7444848" y="4156125"/>
            <a:ext cx="2066143" cy="646331"/>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Health &amp; Human Services</a:t>
            </a:r>
            <a:endParaRPr lang="en-US">
              <a:solidFill>
                <a:schemeClr val="accent1"/>
              </a:solidFill>
            </a:endParaRPr>
          </a:p>
        </p:txBody>
      </p:sp>
    </p:spTree>
    <p:extLst>
      <p:ext uri="{BB962C8B-B14F-4D97-AF65-F5344CB8AC3E}">
        <p14:creationId xmlns:p14="http://schemas.microsoft.com/office/powerpoint/2010/main" val="4273852662"/>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A8FB6E5-06E3-028D-C99B-DA6291A73C98}"/>
              </a:ext>
            </a:extLst>
          </p:cNvPr>
          <p:cNvSpPr txBox="1"/>
          <p:nvPr/>
        </p:nvSpPr>
        <p:spPr>
          <a:xfrm>
            <a:off x="455363" y="604973"/>
            <a:ext cx="11281273" cy="830997"/>
          </a:xfrm>
          <a:prstGeom prst="rect">
            <a:avLst/>
          </a:prstGeom>
          <a:solidFill>
            <a:schemeClr val="accent1"/>
          </a:solidFill>
        </p:spPr>
        <p:txBody>
          <a:bodyPr wrap="square" lIns="91440" tIns="45720" rIns="91440" bIns="45720" rtlCol="0" anchor="t">
            <a:spAutoFit/>
          </a:bodyPr>
          <a:lstStyle/>
          <a:p>
            <a:pPr algn="ctr"/>
            <a:r>
              <a:rPr lang="en-US" sz="4800">
                <a:solidFill>
                  <a:schemeClr val="bg1"/>
                </a:solidFill>
                <a:latin typeface="Century Gothic"/>
              </a:rPr>
              <a:t>SENATE LEADERS - SEPA</a:t>
            </a:r>
            <a:endParaRPr lang="en-US" sz="4800">
              <a:solidFill>
                <a:srgbClr val="000000"/>
              </a:solidFill>
              <a:latin typeface="Century Gothic"/>
            </a:endParaRPr>
          </a:p>
        </p:txBody>
      </p:sp>
      <p:sp>
        <p:nvSpPr>
          <p:cNvPr id="4" name="TextBox 3">
            <a:extLst>
              <a:ext uri="{FF2B5EF4-FFF2-40B4-BE49-F238E27FC236}">
                <a16:creationId xmlns:a16="http://schemas.microsoft.com/office/drawing/2014/main" id="{5E622108-DB74-ECF4-2902-383D0517F179}"/>
              </a:ext>
            </a:extLst>
          </p:cNvPr>
          <p:cNvSpPr txBox="1"/>
          <p:nvPr/>
        </p:nvSpPr>
        <p:spPr>
          <a:xfrm>
            <a:off x="2578338" y="4169622"/>
            <a:ext cx="1875643"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Aging &amp; Youth</a:t>
            </a:r>
          </a:p>
        </p:txBody>
      </p:sp>
      <p:pic>
        <p:nvPicPr>
          <p:cNvPr id="17" name="Picture 16" descr="Carolyn T. Comitta ">
            <a:extLst>
              <a:ext uri="{FF2B5EF4-FFF2-40B4-BE49-F238E27FC236}">
                <a16:creationId xmlns:a16="http://schemas.microsoft.com/office/drawing/2014/main" id="{17C89848-1062-C68D-A387-E315DB45FCBF}"/>
              </a:ext>
            </a:extLst>
          </p:cNvPr>
          <p:cNvPicPr>
            <a:picLocks noChangeAspect="1"/>
          </p:cNvPicPr>
          <p:nvPr/>
        </p:nvPicPr>
        <p:blipFill>
          <a:blip r:embed="rId2"/>
          <a:srcRect l="12278" t="3997" r="21925" b="33259"/>
          <a:stretch/>
        </p:blipFill>
        <p:spPr>
          <a:xfrm>
            <a:off x="1641376" y="4288848"/>
            <a:ext cx="1385499" cy="1519710"/>
          </a:xfrm>
          <a:prstGeom prst="ellipse">
            <a:avLst/>
          </a:prstGeom>
        </p:spPr>
      </p:pic>
      <p:sp>
        <p:nvSpPr>
          <p:cNvPr id="18" name="TextBox 17">
            <a:extLst>
              <a:ext uri="{FF2B5EF4-FFF2-40B4-BE49-F238E27FC236}">
                <a16:creationId xmlns:a16="http://schemas.microsoft.com/office/drawing/2014/main" id="{6F19DFCB-78CC-5650-8068-57F9B27182D9}"/>
              </a:ext>
            </a:extLst>
          </p:cNvPr>
          <p:cNvSpPr txBox="1"/>
          <p:nvPr/>
        </p:nvSpPr>
        <p:spPr>
          <a:xfrm>
            <a:off x="930985" y="5839288"/>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Carolyn T. Comitta</a:t>
            </a:r>
          </a:p>
          <a:p>
            <a:pPr algn="ctr"/>
            <a:r>
              <a:rPr lang="en-US">
                <a:latin typeface="Century Gothic"/>
              </a:rPr>
              <a:t>District 19</a:t>
            </a:r>
          </a:p>
          <a:p>
            <a:pPr algn="ctr"/>
            <a:r>
              <a:rPr lang="en-US">
                <a:latin typeface="Century Gothic"/>
              </a:rPr>
              <a:t>Chester</a:t>
            </a:r>
            <a:endParaRPr lang="en-US"/>
          </a:p>
        </p:txBody>
      </p:sp>
      <p:sp>
        <p:nvSpPr>
          <p:cNvPr id="24" name="TextBox 23">
            <a:extLst>
              <a:ext uri="{FF2B5EF4-FFF2-40B4-BE49-F238E27FC236}">
                <a16:creationId xmlns:a16="http://schemas.microsoft.com/office/drawing/2014/main" id="{C1A04F96-AB6C-592B-3022-FE6930C5C70F}"/>
              </a:ext>
            </a:extLst>
          </p:cNvPr>
          <p:cNvSpPr txBox="1"/>
          <p:nvPr/>
        </p:nvSpPr>
        <p:spPr>
          <a:xfrm>
            <a:off x="3136228" y="4611852"/>
            <a:ext cx="1521857"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Education</a:t>
            </a:r>
            <a:endParaRPr lang="en-US">
              <a:solidFill>
                <a:schemeClr val="accent1"/>
              </a:solidFill>
            </a:endParaRPr>
          </a:p>
        </p:txBody>
      </p:sp>
      <p:pic>
        <p:nvPicPr>
          <p:cNvPr id="29" name="Picture 28" descr="Jarrett  Coleman ">
            <a:extLst>
              <a:ext uri="{FF2B5EF4-FFF2-40B4-BE49-F238E27FC236}">
                <a16:creationId xmlns:a16="http://schemas.microsoft.com/office/drawing/2014/main" id="{9704087B-7F38-E8FE-182E-50AB1C17FD14}"/>
              </a:ext>
            </a:extLst>
          </p:cNvPr>
          <p:cNvPicPr>
            <a:picLocks noChangeAspect="1"/>
          </p:cNvPicPr>
          <p:nvPr/>
        </p:nvPicPr>
        <p:blipFill>
          <a:blip r:embed="rId3"/>
          <a:srcRect l="16379" t="-34" r="16283" b="39950"/>
          <a:stretch/>
        </p:blipFill>
        <p:spPr>
          <a:xfrm>
            <a:off x="4136411" y="1536738"/>
            <a:ext cx="1444148" cy="1591675"/>
          </a:xfrm>
          <a:prstGeom prst="ellipse">
            <a:avLst/>
          </a:prstGeom>
        </p:spPr>
      </p:pic>
      <p:sp>
        <p:nvSpPr>
          <p:cNvPr id="30" name="TextBox 29">
            <a:extLst>
              <a:ext uri="{FF2B5EF4-FFF2-40B4-BE49-F238E27FC236}">
                <a16:creationId xmlns:a16="http://schemas.microsoft.com/office/drawing/2014/main" id="{C20ED9AE-3B88-EBAB-1ABD-3703EC9FFC4B}"/>
              </a:ext>
            </a:extLst>
          </p:cNvPr>
          <p:cNvSpPr txBox="1"/>
          <p:nvPr/>
        </p:nvSpPr>
        <p:spPr>
          <a:xfrm>
            <a:off x="3597983" y="3097448"/>
            <a:ext cx="2529516"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Jarrett Coleman</a:t>
            </a:r>
          </a:p>
          <a:p>
            <a:pPr algn="ctr"/>
            <a:r>
              <a:rPr lang="en-US">
                <a:latin typeface="Century Gothic"/>
              </a:rPr>
              <a:t>District 16</a:t>
            </a:r>
          </a:p>
          <a:p>
            <a:pPr algn="ctr"/>
            <a:r>
              <a:rPr lang="en-US">
                <a:latin typeface="Century Gothic"/>
              </a:rPr>
              <a:t>part of Bucks</a:t>
            </a:r>
          </a:p>
        </p:txBody>
      </p:sp>
      <p:sp>
        <p:nvSpPr>
          <p:cNvPr id="31" name="TextBox 30">
            <a:extLst>
              <a:ext uri="{FF2B5EF4-FFF2-40B4-BE49-F238E27FC236}">
                <a16:creationId xmlns:a16="http://schemas.microsoft.com/office/drawing/2014/main" id="{FE53B84D-9B52-F505-FB9C-172084C69BB2}"/>
              </a:ext>
            </a:extLst>
          </p:cNvPr>
          <p:cNvSpPr txBox="1"/>
          <p:nvPr/>
        </p:nvSpPr>
        <p:spPr>
          <a:xfrm>
            <a:off x="4796299" y="1414175"/>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pic>
        <p:nvPicPr>
          <p:cNvPr id="32" name="Picture 31" descr="Timothy P. Kearney">
            <a:extLst>
              <a:ext uri="{FF2B5EF4-FFF2-40B4-BE49-F238E27FC236}">
                <a16:creationId xmlns:a16="http://schemas.microsoft.com/office/drawing/2014/main" id="{BA1D4AF4-7341-8217-9CBB-BBE812FE2035}"/>
              </a:ext>
            </a:extLst>
          </p:cNvPr>
          <p:cNvPicPr>
            <a:picLocks noChangeAspect="1"/>
          </p:cNvPicPr>
          <p:nvPr/>
        </p:nvPicPr>
        <p:blipFill>
          <a:blip r:embed="rId4"/>
          <a:srcRect l="17041" t="9763" r="15385" b="29247"/>
          <a:stretch/>
        </p:blipFill>
        <p:spPr>
          <a:xfrm>
            <a:off x="4966389" y="4082560"/>
            <a:ext cx="1422644" cy="1704375"/>
          </a:xfrm>
          <a:prstGeom prst="ellipse">
            <a:avLst/>
          </a:prstGeom>
        </p:spPr>
      </p:pic>
      <p:sp>
        <p:nvSpPr>
          <p:cNvPr id="33" name="TextBox 32">
            <a:extLst>
              <a:ext uri="{FF2B5EF4-FFF2-40B4-BE49-F238E27FC236}">
                <a16:creationId xmlns:a16="http://schemas.microsoft.com/office/drawing/2014/main" id="{D75E6DB5-47A0-D59C-AEF1-808E19FA1CC2}"/>
              </a:ext>
            </a:extLst>
          </p:cNvPr>
          <p:cNvSpPr txBox="1"/>
          <p:nvPr/>
        </p:nvSpPr>
        <p:spPr>
          <a:xfrm>
            <a:off x="4142267" y="5784858"/>
            <a:ext cx="3114622"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Timothy Kearney</a:t>
            </a:r>
          </a:p>
          <a:p>
            <a:pPr algn="ctr"/>
            <a:r>
              <a:rPr lang="en-US">
                <a:latin typeface="Century Gothic"/>
              </a:rPr>
              <a:t>District 26</a:t>
            </a:r>
          </a:p>
          <a:p>
            <a:pPr algn="ctr"/>
            <a:r>
              <a:rPr lang="en-US">
                <a:latin typeface="Century Gothic"/>
              </a:rPr>
              <a:t>Delaware(part)</a:t>
            </a:r>
          </a:p>
        </p:txBody>
      </p:sp>
      <p:sp>
        <p:nvSpPr>
          <p:cNvPr id="34" name="TextBox 33">
            <a:extLst>
              <a:ext uri="{FF2B5EF4-FFF2-40B4-BE49-F238E27FC236}">
                <a16:creationId xmlns:a16="http://schemas.microsoft.com/office/drawing/2014/main" id="{8EC131C4-558C-09E7-7919-4BC0ED2E8B42}"/>
              </a:ext>
            </a:extLst>
          </p:cNvPr>
          <p:cNvSpPr txBox="1"/>
          <p:nvPr/>
        </p:nvSpPr>
        <p:spPr>
          <a:xfrm>
            <a:off x="6415549" y="4809155"/>
            <a:ext cx="1413000"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Education</a:t>
            </a:r>
            <a:endParaRPr lang="en-US">
              <a:solidFill>
                <a:schemeClr val="accent1"/>
              </a:solidFill>
            </a:endParaRPr>
          </a:p>
        </p:txBody>
      </p:sp>
      <p:sp>
        <p:nvSpPr>
          <p:cNvPr id="35" name="TextBox 34">
            <a:extLst>
              <a:ext uri="{FF2B5EF4-FFF2-40B4-BE49-F238E27FC236}">
                <a16:creationId xmlns:a16="http://schemas.microsoft.com/office/drawing/2014/main" id="{747B203A-9C64-D6E7-4E9C-30DBAADC27B8}"/>
              </a:ext>
            </a:extLst>
          </p:cNvPr>
          <p:cNvSpPr txBox="1"/>
          <p:nvPr/>
        </p:nvSpPr>
        <p:spPr>
          <a:xfrm>
            <a:off x="6170620" y="4244460"/>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pic>
        <p:nvPicPr>
          <p:cNvPr id="36" name="Picture 35" descr="Sharif  Street ">
            <a:extLst>
              <a:ext uri="{FF2B5EF4-FFF2-40B4-BE49-F238E27FC236}">
                <a16:creationId xmlns:a16="http://schemas.microsoft.com/office/drawing/2014/main" id="{BFC58C84-94FA-6271-89A3-7D45F199B8F1}"/>
              </a:ext>
            </a:extLst>
          </p:cNvPr>
          <p:cNvPicPr>
            <a:picLocks noChangeAspect="1"/>
          </p:cNvPicPr>
          <p:nvPr/>
        </p:nvPicPr>
        <p:blipFill>
          <a:blip r:embed="rId5"/>
          <a:srcRect l="21487" t="10085" r="23675" b="38092"/>
          <a:stretch/>
        </p:blipFill>
        <p:spPr>
          <a:xfrm>
            <a:off x="735002" y="1460497"/>
            <a:ext cx="1424088" cy="1696533"/>
          </a:xfrm>
          <a:prstGeom prst="ellipse">
            <a:avLst/>
          </a:prstGeom>
        </p:spPr>
      </p:pic>
      <p:sp>
        <p:nvSpPr>
          <p:cNvPr id="37" name="TextBox 36">
            <a:extLst>
              <a:ext uri="{FF2B5EF4-FFF2-40B4-BE49-F238E27FC236}">
                <a16:creationId xmlns:a16="http://schemas.microsoft.com/office/drawing/2014/main" id="{5ABA0C48-AA49-0487-A711-5941D684EEC1}"/>
              </a:ext>
            </a:extLst>
          </p:cNvPr>
          <p:cNvSpPr txBox="1"/>
          <p:nvPr/>
        </p:nvSpPr>
        <p:spPr>
          <a:xfrm>
            <a:off x="-101845" y="3186332"/>
            <a:ext cx="3114622"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Sharif Street</a:t>
            </a:r>
          </a:p>
          <a:p>
            <a:pPr algn="ctr"/>
            <a:r>
              <a:rPr lang="en-US">
                <a:latin typeface="Century Gothic"/>
              </a:rPr>
              <a:t>District 3</a:t>
            </a:r>
          </a:p>
          <a:p>
            <a:pPr algn="ctr"/>
            <a:r>
              <a:rPr lang="en-US">
                <a:latin typeface="Century Gothic"/>
              </a:rPr>
              <a:t>Philadelphia</a:t>
            </a:r>
          </a:p>
        </p:txBody>
      </p:sp>
      <p:sp>
        <p:nvSpPr>
          <p:cNvPr id="38" name="TextBox 37">
            <a:extLst>
              <a:ext uri="{FF2B5EF4-FFF2-40B4-BE49-F238E27FC236}">
                <a16:creationId xmlns:a16="http://schemas.microsoft.com/office/drawing/2014/main" id="{43FCD024-CE39-EE43-08D5-7665BD8B36F4}"/>
              </a:ext>
            </a:extLst>
          </p:cNvPr>
          <p:cNvSpPr txBox="1"/>
          <p:nvPr/>
        </p:nvSpPr>
        <p:spPr>
          <a:xfrm>
            <a:off x="1967329" y="2271862"/>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sp>
        <p:nvSpPr>
          <p:cNvPr id="39" name="TextBox 38">
            <a:extLst>
              <a:ext uri="{FF2B5EF4-FFF2-40B4-BE49-F238E27FC236}">
                <a16:creationId xmlns:a16="http://schemas.microsoft.com/office/drawing/2014/main" id="{D64E8DC3-604B-3313-8AA4-4E6AB466673A}"/>
              </a:ext>
            </a:extLst>
          </p:cNvPr>
          <p:cNvSpPr txBox="1"/>
          <p:nvPr/>
        </p:nvSpPr>
        <p:spPr>
          <a:xfrm>
            <a:off x="1899293" y="1459812"/>
            <a:ext cx="2066143" cy="646331"/>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Health &amp; Human Services</a:t>
            </a:r>
            <a:endParaRPr lang="en-US">
              <a:solidFill>
                <a:schemeClr val="accent1"/>
              </a:solidFill>
            </a:endParaRPr>
          </a:p>
        </p:txBody>
      </p:sp>
      <p:pic>
        <p:nvPicPr>
          <p:cNvPr id="40" name="Picture 39" descr="Anthony H. Williams ">
            <a:extLst>
              <a:ext uri="{FF2B5EF4-FFF2-40B4-BE49-F238E27FC236}">
                <a16:creationId xmlns:a16="http://schemas.microsoft.com/office/drawing/2014/main" id="{E7420777-1FA2-056B-365D-1D5BF52177B7}"/>
              </a:ext>
            </a:extLst>
          </p:cNvPr>
          <p:cNvPicPr>
            <a:picLocks noChangeAspect="1"/>
          </p:cNvPicPr>
          <p:nvPr/>
        </p:nvPicPr>
        <p:blipFill>
          <a:blip r:embed="rId6"/>
          <a:srcRect l="11726" t="7619" r="18003" b="31493"/>
          <a:stretch/>
        </p:blipFill>
        <p:spPr>
          <a:xfrm>
            <a:off x="7149408" y="1592034"/>
            <a:ext cx="1406707" cy="1508562"/>
          </a:xfrm>
          <a:prstGeom prst="ellipse">
            <a:avLst/>
          </a:prstGeom>
        </p:spPr>
      </p:pic>
      <p:sp>
        <p:nvSpPr>
          <p:cNvPr id="41" name="TextBox 40">
            <a:extLst>
              <a:ext uri="{FF2B5EF4-FFF2-40B4-BE49-F238E27FC236}">
                <a16:creationId xmlns:a16="http://schemas.microsoft.com/office/drawing/2014/main" id="{164483A6-F913-D0A5-06C7-D40A69A3F103}"/>
              </a:ext>
            </a:extLst>
          </p:cNvPr>
          <p:cNvSpPr txBox="1"/>
          <p:nvPr/>
        </p:nvSpPr>
        <p:spPr>
          <a:xfrm>
            <a:off x="6360233" y="3090644"/>
            <a:ext cx="2992158"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Sen. Anthony Williams</a:t>
            </a:r>
          </a:p>
          <a:p>
            <a:pPr algn="ctr"/>
            <a:r>
              <a:rPr lang="en-US">
                <a:latin typeface="Century Gothic"/>
              </a:rPr>
              <a:t>District 8</a:t>
            </a:r>
          </a:p>
          <a:p>
            <a:pPr algn="ctr"/>
            <a:r>
              <a:rPr lang="en-US">
                <a:latin typeface="Century Gothic"/>
              </a:rPr>
              <a:t>Delaware &amp; Philadelphia</a:t>
            </a:r>
          </a:p>
        </p:txBody>
      </p:sp>
      <p:pic>
        <p:nvPicPr>
          <p:cNvPr id="2" name="Picture 1" descr="Frank A. Farry ">
            <a:extLst>
              <a:ext uri="{FF2B5EF4-FFF2-40B4-BE49-F238E27FC236}">
                <a16:creationId xmlns:a16="http://schemas.microsoft.com/office/drawing/2014/main" id="{F548DCD9-238F-2F51-BE4F-4C5249ECEDD8}"/>
              </a:ext>
            </a:extLst>
          </p:cNvPr>
          <p:cNvPicPr>
            <a:picLocks noChangeAspect="1"/>
          </p:cNvPicPr>
          <p:nvPr/>
        </p:nvPicPr>
        <p:blipFill>
          <a:blip r:embed="rId7"/>
          <a:srcRect l="16774" t="5057" r="16216" b="32791"/>
          <a:stretch/>
        </p:blipFill>
        <p:spPr>
          <a:xfrm>
            <a:off x="9735477" y="1567675"/>
            <a:ext cx="1347834" cy="1521619"/>
          </a:xfrm>
          <a:prstGeom prst="ellipse">
            <a:avLst/>
          </a:prstGeom>
        </p:spPr>
      </p:pic>
      <p:sp>
        <p:nvSpPr>
          <p:cNvPr id="3" name="TextBox 35">
            <a:extLst>
              <a:ext uri="{FF2B5EF4-FFF2-40B4-BE49-F238E27FC236}">
                <a16:creationId xmlns:a16="http://schemas.microsoft.com/office/drawing/2014/main" id="{A676AD0F-A39D-3E87-1FC9-2CD7340A9C00}"/>
              </a:ext>
            </a:extLst>
          </p:cNvPr>
          <p:cNvSpPr txBox="1"/>
          <p:nvPr/>
        </p:nvSpPr>
        <p:spPr>
          <a:xfrm>
            <a:off x="9068053" y="3090643"/>
            <a:ext cx="2692802"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Sen. Frank Farry</a:t>
            </a:r>
          </a:p>
          <a:p>
            <a:pPr algn="ctr"/>
            <a:r>
              <a:rPr lang="en-US">
                <a:latin typeface="Century Gothic"/>
              </a:rPr>
              <a:t>District 6</a:t>
            </a:r>
          </a:p>
          <a:p>
            <a:pPr algn="ctr"/>
            <a:r>
              <a:rPr lang="en-US">
                <a:latin typeface="Century Gothic"/>
              </a:rPr>
              <a:t>Bucks</a:t>
            </a:r>
          </a:p>
        </p:txBody>
      </p:sp>
      <p:sp>
        <p:nvSpPr>
          <p:cNvPr id="6" name="TextBox 5">
            <a:extLst>
              <a:ext uri="{FF2B5EF4-FFF2-40B4-BE49-F238E27FC236}">
                <a16:creationId xmlns:a16="http://schemas.microsoft.com/office/drawing/2014/main" id="{E8D3E094-549E-F1AA-5A9F-996A5555115D}"/>
              </a:ext>
            </a:extLst>
          </p:cNvPr>
          <p:cNvSpPr txBox="1"/>
          <p:nvPr/>
        </p:nvSpPr>
        <p:spPr>
          <a:xfrm>
            <a:off x="5395014" y="1965263"/>
            <a:ext cx="1413000"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Education</a:t>
            </a:r>
            <a:endParaRPr lang="en-US">
              <a:solidFill>
                <a:schemeClr val="accent1"/>
              </a:solidFill>
            </a:endParaRPr>
          </a:p>
        </p:txBody>
      </p:sp>
      <p:sp>
        <p:nvSpPr>
          <p:cNvPr id="42" name="TextBox 41">
            <a:extLst>
              <a:ext uri="{FF2B5EF4-FFF2-40B4-BE49-F238E27FC236}">
                <a16:creationId xmlns:a16="http://schemas.microsoft.com/office/drawing/2014/main" id="{457FD873-AAD4-E718-E518-87A2397CE255}"/>
              </a:ext>
            </a:extLst>
          </p:cNvPr>
          <p:cNvSpPr txBox="1"/>
          <p:nvPr/>
        </p:nvSpPr>
        <p:spPr>
          <a:xfrm>
            <a:off x="7803478" y="1407368"/>
            <a:ext cx="1413000"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Education</a:t>
            </a:r>
            <a:endParaRPr lang="en-US">
              <a:solidFill>
                <a:schemeClr val="accent1"/>
              </a:solidFill>
            </a:endParaRPr>
          </a:p>
        </p:txBody>
      </p:sp>
      <p:sp>
        <p:nvSpPr>
          <p:cNvPr id="7" name="TextBox 36">
            <a:extLst>
              <a:ext uri="{FF2B5EF4-FFF2-40B4-BE49-F238E27FC236}">
                <a16:creationId xmlns:a16="http://schemas.microsoft.com/office/drawing/2014/main" id="{CFBC3DCF-496D-0109-2E8D-67F7CB48E5F1}"/>
              </a:ext>
            </a:extLst>
          </p:cNvPr>
          <p:cNvSpPr txBox="1"/>
          <p:nvPr/>
        </p:nvSpPr>
        <p:spPr>
          <a:xfrm>
            <a:off x="10021440" y="1336907"/>
            <a:ext cx="2134179" cy="646331"/>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Health &amp; Human Services</a:t>
            </a:r>
            <a:endParaRPr lang="en-US">
              <a:solidFill>
                <a:schemeClr val="accent1"/>
              </a:solidFill>
            </a:endParaRPr>
          </a:p>
        </p:txBody>
      </p:sp>
      <p:pic>
        <p:nvPicPr>
          <p:cNvPr id="8" name="Picture 7" descr="Katie J. Muth ">
            <a:extLst>
              <a:ext uri="{FF2B5EF4-FFF2-40B4-BE49-F238E27FC236}">
                <a16:creationId xmlns:a16="http://schemas.microsoft.com/office/drawing/2014/main" id="{30B4261A-CB73-6121-08AA-C369A33F31CF}"/>
              </a:ext>
            </a:extLst>
          </p:cNvPr>
          <p:cNvPicPr>
            <a:picLocks noChangeAspect="1"/>
          </p:cNvPicPr>
          <p:nvPr/>
        </p:nvPicPr>
        <p:blipFill>
          <a:blip r:embed="rId8"/>
          <a:srcRect l="16136" t="15665" r="18532" b="27558"/>
          <a:stretch/>
        </p:blipFill>
        <p:spPr>
          <a:xfrm>
            <a:off x="8710240" y="4071954"/>
            <a:ext cx="1339220" cy="1508845"/>
          </a:xfrm>
          <a:prstGeom prst="ellipse">
            <a:avLst/>
          </a:prstGeom>
        </p:spPr>
      </p:pic>
      <p:sp>
        <p:nvSpPr>
          <p:cNvPr id="10" name="TextBox 13">
            <a:extLst>
              <a:ext uri="{FF2B5EF4-FFF2-40B4-BE49-F238E27FC236}">
                <a16:creationId xmlns:a16="http://schemas.microsoft.com/office/drawing/2014/main" id="{F81CF847-A003-3639-A98A-DED72CCE7691}"/>
              </a:ext>
            </a:extLst>
          </p:cNvPr>
          <p:cNvSpPr txBox="1"/>
          <p:nvPr/>
        </p:nvSpPr>
        <p:spPr>
          <a:xfrm>
            <a:off x="7734553" y="5621572"/>
            <a:ext cx="3291514"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Sen. Katie Muth</a:t>
            </a:r>
          </a:p>
          <a:p>
            <a:pPr algn="ctr"/>
            <a:r>
              <a:rPr lang="en-US">
                <a:latin typeface="Century Gothic"/>
              </a:rPr>
              <a:t>District 44</a:t>
            </a:r>
          </a:p>
          <a:p>
            <a:pPr algn="ctr"/>
            <a:r>
              <a:rPr lang="en-US">
                <a:latin typeface="Century Gothic"/>
              </a:rPr>
              <a:t>Berks/Chester/Montgomery</a:t>
            </a:r>
          </a:p>
        </p:txBody>
      </p:sp>
    </p:spTree>
    <p:extLst>
      <p:ext uri="{BB962C8B-B14F-4D97-AF65-F5344CB8AC3E}">
        <p14:creationId xmlns:p14="http://schemas.microsoft.com/office/powerpoint/2010/main" val="2326577521"/>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EDEC6D-E758-1369-4D39-A8BA50A78511}"/>
              </a:ext>
            </a:extLst>
          </p:cNvPr>
          <p:cNvSpPr txBox="1"/>
          <p:nvPr/>
        </p:nvSpPr>
        <p:spPr>
          <a:xfrm>
            <a:off x="455363" y="604973"/>
            <a:ext cx="11281273" cy="830997"/>
          </a:xfrm>
          <a:prstGeom prst="rect">
            <a:avLst/>
          </a:prstGeom>
          <a:solidFill>
            <a:schemeClr val="accent1"/>
          </a:solidFill>
        </p:spPr>
        <p:txBody>
          <a:bodyPr wrap="square" lIns="91440" tIns="45720" rIns="91440" bIns="45720" rtlCol="0" anchor="t">
            <a:spAutoFit/>
          </a:bodyPr>
          <a:lstStyle/>
          <a:p>
            <a:pPr algn="ctr"/>
            <a:r>
              <a:rPr lang="en-US" sz="4800">
                <a:solidFill>
                  <a:schemeClr val="bg1"/>
                </a:solidFill>
                <a:latin typeface="Century Gothic"/>
              </a:rPr>
              <a:t>HOUSE LEADERS - SEPA</a:t>
            </a:r>
            <a:endParaRPr lang="en-US">
              <a:solidFill>
                <a:schemeClr val="bg1"/>
              </a:solidFill>
            </a:endParaRPr>
          </a:p>
        </p:txBody>
      </p:sp>
      <p:pic>
        <p:nvPicPr>
          <p:cNvPr id="3" name="Picture 2" descr="A person in a suit and tie&#10;&#10;AI-generated content may be incorrect.">
            <a:extLst>
              <a:ext uri="{FF2B5EF4-FFF2-40B4-BE49-F238E27FC236}">
                <a16:creationId xmlns:a16="http://schemas.microsoft.com/office/drawing/2014/main" id="{BA6FC837-4FF7-8F33-D843-20E1501D3A93}"/>
              </a:ext>
            </a:extLst>
          </p:cNvPr>
          <p:cNvPicPr>
            <a:picLocks noChangeAspect="1"/>
          </p:cNvPicPr>
          <p:nvPr/>
        </p:nvPicPr>
        <p:blipFill>
          <a:blip r:embed="rId2"/>
          <a:srcRect l="8333" t="3960" r="11111" b="27228"/>
          <a:stretch/>
        </p:blipFill>
        <p:spPr>
          <a:xfrm>
            <a:off x="3676097" y="1468824"/>
            <a:ext cx="1359909" cy="1619399"/>
          </a:xfrm>
          <a:prstGeom prst="ellipse">
            <a:avLst/>
          </a:prstGeom>
        </p:spPr>
      </p:pic>
      <p:sp>
        <p:nvSpPr>
          <p:cNvPr id="5" name="TextBox 4">
            <a:extLst>
              <a:ext uri="{FF2B5EF4-FFF2-40B4-BE49-F238E27FC236}">
                <a16:creationId xmlns:a16="http://schemas.microsoft.com/office/drawing/2014/main" id="{FC2E6534-DC75-D02E-601E-C0579E1F71B2}"/>
              </a:ext>
            </a:extLst>
          </p:cNvPr>
          <p:cNvSpPr txBox="1"/>
          <p:nvPr/>
        </p:nvSpPr>
        <p:spPr>
          <a:xfrm>
            <a:off x="2836907" y="3135617"/>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Jordan Harris</a:t>
            </a:r>
            <a:endParaRPr lang="en-US"/>
          </a:p>
          <a:p>
            <a:pPr algn="ctr"/>
            <a:r>
              <a:rPr lang="en-US">
                <a:latin typeface="Century Gothic"/>
              </a:rPr>
              <a:t>District 186</a:t>
            </a:r>
          </a:p>
          <a:p>
            <a:pPr algn="ctr"/>
            <a:r>
              <a:rPr lang="en-US">
                <a:latin typeface="Century Gothic"/>
              </a:rPr>
              <a:t>Philadelphia</a:t>
            </a:r>
          </a:p>
        </p:txBody>
      </p:sp>
      <p:sp>
        <p:nvSpPr>
          <p:cNvPr id="7" name="TextBox 6">
            <a:extLst>
              <a:ext uri="{FF2B5EF4-FFF2-40B4-BE49-F238E27FC236}">
                <a16:creationId xmlns:a16="http://schemas.microsoft.com/office/drawing/2014/main" id="{8910A7DB-EF5F-6985-74F2-EF3204AD96BB}"/>
              </a:ext>
            </a:extLst>
          </p:cNvPr>
          <p:cNvSpPr txBox="1"/>
          <p:nvPr/>
        </p:nvSpPr>
        <p:spPr>
          <a:xfrm>
            <a:off x="4582506" y="1395026"/>
            <a:ext cx="1875643"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a:p>
            <a:pPr algn="ctr"/>
            <a:r>
              <a:rPr lang="en-US" b="1">
                <a:solidFill>
                  <a:schemeClr val="accent1"/>
                </a:solidFill>
                <a:latin typeface="Century Gothic"/>
              </a:rPr>
              <a:t>Majority chair</a:t>
            </a:r>
          </a:p>
        </p:txBody>
      </p:sp>
      <p:pic>
        <p:nvPicPr>
          <p:cNvPr id="4" name="Picture 3" descr="A person in a suit and tie&#10;&#10;AI-generated content may be incorrect.">
            <a:extLst>
              <a:ext uri="{FF2B5EF4-FFF2-40B4-BE49-F238E27FC236}">
                <a16:creationId xmlns:a16="http://schemas.microsoft.com/office/drawing/2014/main" id="{3D71C50F-576B-865C-E24E-C6C019A56997}"/>
              </a:ext>
            </a:extLst>
          </p:cNvPr>
          <p:cNvPicPr>
            <a:picLocks noChangeAspect="1"/>
          </p:cNvPicPr>
          <p:nvPr/>
        </p:nvPicPr>
        <p:blipFill>
          <a:blip r:embed="rId3"/>
          <a:srcRect l="14516" t="10205" r="12007" b="32732"/>
          <a:stretch/>
        </p:blipFill>
        <p:spPr>
          <a:xfrm>
            <a:off x="6586871" y="1473294"/>
            <a:ext cx="1395006" cy="1660922"/>
          </a:xfrm>
          <a:prstGeom prst="ellipse">
            <a:avLst/>
          </a:prstGeom>
        </p:spPr>
      </p:pic>
      <p:sp>
        <p:nvSpPr>
          <p:cNvPr id="6" name="TextBox 5">
            <a:extLst>
              <a:ext uri="{FF2B5EF4-FFF2-40B4-BE49-F238E27FC236}">
                <a16:creationId xmlns:a16="http://schemas.microsoft.com/office/drawing/2014/main" id="{7CCE95F7-75B0-4C39-2E5B-906AE6121E73}"/>
              </a:ext>
            </a:extLst>
          </p:cNvPr>
          <p:cNvSpPr txBox="1"/>
          <p:nvPr/>
        </p:nvSpPr>
        <p:spPr>
          <a:xfrm>
            <a:off x="7549093" y="1394334"/>
            <a:ext cx="2025321"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Human Services</a:t>
            </a:r>
          </a:p>
          <a:p>
            <a:pPr algn="ctr"/>
            <a:r>
              <a:rPr lang="en-US" b="1">
                <a:solidFill>
                  <a:schemeClr val="accent1"/>
                </a:solidFill>
                <a:latin typeface="Century Gothic"/>
              </a:rPr>
              <a:t>Majority chair</a:t>
            </a:r>
          </a:p>
        </p:txBody>
      </p:sp>
      <p:sp>
        <p:nvSpPr>
          <p:cNvPr id="8" name="TextBox 7">
            <a:extLst>
              <a:ext uri="{FF2B5EF4-FFF2-40B4-BE49-F238E27FC236}">
                <a16:creationId xmlns:a16="http://schemas.microsoft.com/office/drawing/2014/main" id="{BA9282AB-D35C-D018-C269-174D62DAAB0D}"/>
              </a:ext>
            </a:extLst>
          </p:cNvPr>
          <p:cNvSpPr txBox="1"/>
          <p:nvPr/>
        </p:nvSpPr>
        <p:spPr>
          <a:xfrm>
            <a:off x="5890442" y="3161447"/>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Dan K. Williams</a:t>
            </a:r>
            <a:endParaRPr lang="en-US">
              <a:latin typeface="Gill Sans MT" panose="020B0502020104020203"/>
            </a:endParaRPr>
          </a:p>
          <a:p>
            <a:pPr algn="ctr"/>
            <a:r>
              <a:rPr lang="en-US">
                <a:latin typeface="Century Gothic"/>
              </a:rPr>
              <a:t>District 74</a:t>
            </a:r>
            <a:endParaRPr lang="en-US">
              <a:latin typeface="Gill Sans MT" panose="020B0502020104020203"/>
            </a:endParaRPr>
          </a:p>
          <a:p>
            <a:pPr algn="ctr"/>
            <a:r>
              <a:rPr lang="en-US">
                <a:latin typeface="Century Gothic"/>
              </a:rPr>
              <a:t>Chester</a:t>
            </a:r>
            <a:endParaRPr lang="en-US"/>
          </a:p>
        </p:txBody>
      </p:sp>
      <p:pic>
        <p:nvPicPr>
          <p:cNvPr id="9" name="Picture 8" descr="A person in a suit smiling&#10;&#10;AI-generated content may be incorrect.">
            <a:extLst>
              <a:ext uri="{FF2B5EF4-FFF2-40B4-BE49-F238E27FC236}">
                <a16:creationId xmlns:a16="http://schemas.microsoft.com/office/drawing/2014/main" id="{9C1EFBA6-5AFA-0583-4732-5EB419FAB9D5}"/>
              </a:ext>
            </a:extLst>
          </p:cNvPr>
          <p:cNvPicPr>
            <a:picLocks noChangeAspect="1"/>
          </p:cNvPicPr>
          <p:nvPr/>
        </p:nvPicPr>
        <p:blipFill>
          <a:blip r:embed="rId4"/>
          <a:srcRect l="15286" t="4592" r="18095" b="32437"/>
          <a:stretch/>
        </p:blipFill>
        <p:spPr>
          <a:xfrm>
            <a:off x="9577261" y="1475798"/>
            <a:ext cx="1364344" cy="1625004"/>
          </a:xfrm>
          <a:prstGeom prst="ellipse">
            <a:avLst/>
          </a:prstGeom>
        </p:spPr>
      </p:pic>
      <p:sp>
        <p:nvSpPr>
          <p:cNvPr id="10" name="TextBox 9">
            <a:extLst>
              <a:ext uri="{FF2B5EF4-FFF2-40B4-BE49-F238E27FC236}">
                <a16:creationId xmlns:a16="http://schemas.microsoft.com/office/drawing/2014/main" id="{2E218D86-2B9E-C715-38FD-5F800E5BB2CA}"/>
              </a:ext>
            </a:extLst>
          </p:cNvPr>
          <p:cNvSpPr txBox="1"/>
          <p:nvPr/>
        </p:nvSpPr>
        <p:spPr>
          <a:xfrm>
            <a:off x="8857030" y="3174362"/>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Jason Dawkins</a:t>
            </a:r>
            <a:endParaRPr lang="en-US">
              <a:latin typeface="Gill Sans MT" panose="020B0502020104020203"/>
            </a:endParaRPr>
          </a:p>
          <a:p>
            <a:pPr algn="ctr"/>
            <a:r>
              <a:rPr lang="en-US">
                <a:latin typeface="Century Gothic"/>
              </a:rPr>
              <a:t>District 179</a:t>
            </a:r>
          </a:p>
          <a:p>
            <a:pPr algn="ctr"/>
            <a:r>
              <a:rPr lang="en-US">
                <a:latin typeface="Century Gothic"/>
              </a:rPr>
              <a:t>Philadelphia</a:t>
            </a:r>
          </a:p>
        </p:txBody>
      </p:sp>
      <p:sp>
        <p:nvSpPr>
          <p:cNvPr id="11" name="TextBox 10">
            <a:extLst>
              <a:ext uri="{FF2B5EF4-FFF2-40B4-BE49-F238E27FC236}">
                <a16:creationId xmlns:a16="http://schemas.microsoft.com/office/drawing/2014/main" id="{D4511E6F-D962-2233-BE4A-089118647D7E}"/>
              </a:ext>
            </a:extLst>
          </p:cNvPr>
          <p:cNvSpPr txBox="1"/>
          <p:nvPr/>
        </p:nvSpPr>
        <p:spPr>
          <a:xfrm>
            <a:off x="10162817" y="1136028"/>
            <a:ext cx="2025321"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Labor &amp; Industry</a:t>
            </a:r>
            <a:endParaRPr lang="en-US">
              <a:solidFill>
                <a:schemeClr val="accent1"/>
              </a:solidFill>
            </a:endParaRPr>
          </a:p>
          <a:p>
            <a:pPr algn="ctr"/>
            <a:r>
              <a:rPr lang="en-US" b="1">
                <a:solidFill>
                  <a:schemeClr val="accent1"/>
                </a:solidFill>
                <a:latin typeface="Century Gothic"/>
              </a:rPr>
              <a:t>Majority chair</a:t>
            </a:r>
          </a:p>
        </p:txBody>
      </p:sp>
      <p:pic>
        <p:nvPicPr>
          <p:cNvPr id="27" name="Picture 26" descr="A person wearing glasses and a black jacket&#10;&#10;AI-generated content may be incorrect.">
            <a:extLst>
              <a:ext uri="{FF2B5EF4-FFF2-40B4-BE49-F238E27FC236}">
                <a16:creationId xmlns:a16="http://schemas.microsoft.com/office/drawing/2014/main" id="{C42A76F7-E538-139F-29A1-33EC0DEB6083}"/>
              </a:ext>
            </a:extLst>
          </p:cNvPr>
          <p:cNvPicPr>
            <a:picLocks noChangeAspect="1"/>
          </p:cNvPicPr>
          <p:nvPr/>
        </p:nvPicPr>
        <p:blipFill>
          <a:blip r:embed="rId5"/>
          <a:srcRect l="17300" t="4789" r="20675" b="27898"/>
          <a:stretch/>
        </p:blipFill>
        <p:spPr>
          <a:xfrm>
            <a:off x="504457" y="4200834"/>
            <a:ext cx="1321284" cy="1533119"/>
          </a:xfrm>
          <a:prstGeom prst="ellipse">
            <a:avLst/>
          </a:prstGeom>
        </p:spPr>
      </p:pic>
      <p:sp>
        <p:nvSpPr>
          <p:cNvPr id="28" name="TextBox 27">
            <a:extLst>
              <a:ext uri="{FF2B5EF4-FFF2-40B4-BE49-F238E27FC236}">
                <a16:creationId xmlns:a16="http://schemas.microsoft.com/office/drawing/2014/main" id="{5541A9BD-199D-E3C7-8E6D-543028790135}"/>
              </a:ext>
            </a:extLst>
          </p:cNvPr>
          <p:cNvSpPr txBox="1"/>
          <p:nvPr/>
        </p:nvSpPr>
        <p:spPr>
          <a:xfrm>
            <a:off x="-219626" y="5805808"/>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Martina White</a:t>
            </a:r>
            <a:endParaRPr lang="en-US"/>
          </a:p>
          <a:p>
            <a:pPr algn="ctr"/>
            <a:r>
              <a:rPr lang="en-US">
                <a:latin typeface="Century Gothic"/>
              </a:rPr>
              <a:t>District 170</a:t>
            </a:r>
          </a:p>
          <a:p>
            <a:pPr algn="ctr"/>
            <a:r>
              <a:rPr lang="en-US">
                <a:latin typeface="Century Gothic"/>
              </a:rPr>
              <a:t>Philadelphia</a:t>
            </a:r>
          </a:p>
        </p:txBody>
      </p:sp>
      <p:sp>
        <p:nvSpPr>
          <p:cNvPr id="30" name="TextBox 18">
            <a:extLst>
              <a:ext uri="{FF2B5EF4-FFF2-40B4-BE49-F238E27FC236}">
                <a16:creationId xmlns:a16="http://schemas.microsoft.com/office/drawing/2014/main" id="{5AC5816C-3A73-05D6-BF72-F86B85A2ED8E}"/>
              </a:ext>
            </a:extLst>
          </p:cNvPr>
          <p:cNvSpPr txBox="1"/>
          <p:nvPr/>
        </p:nvSpPr>
        <p:spPr>
          <a:xfrm>
            <a:off x="1557797" y="4088774"/>
            <a:ext cx="1496489" cy="923330"/>
          </a:xfrm>
          <a:prstGeom prst="rect">
            <a:avLst/>
          </a:prstGeom>
          <a:solidFill>
            <a:srgbClr val="F49EFF"/>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Republican Caucus Chair</a:t>
            </a:r>
            <a:endParaRPr lang="en-US" b="1">
              <a:solidFill>
                <a:schemeClr val="accent1"/>
              </a:solidFill>
            </a:endParaRPr>
          </a:p>
        </p:txBody>
      </p:sp>
      <p:pic>
        <p:nvPicPr>
          <p:cNvPr id="31" name="Picture 30" descr="A person smiling in front of a flag&#10;&#10;AI-generated content may be incorrect.">
            <a:extLst>
              <a:ext uri="{FF2B5EF4-FFF2-40B4-BE49-F238E27FC236}">
                <a16:creationId xmlns:a16="http://schemas.microsoft.com/office/drawing/2014/main" id="{58A19B61-374D-362D-DEA8-377F6534B0AE}"/>
              </a:ext>
            </a:extLst>
          </p:cNvPr>
          <p:cNvPicPr>
            <a:picLocks noChangeAspect="1"/>
          </p:cNvPicPr>
          <p:nvPr/>
        </p:nvPicPr>
        <p:blipFill>
          <a:blip r:embed="rId6"/>
          <a:srcRect l="10524" t="10157" r="5740" b="25342"/>
          <a:stretch/>
        </p:blipFill>
        <p:spPr>
          <a:xfrm>
            <a:off x="3669376" y="4080887"/>
            <a:ext cx="1482393" cy="1671359"/>
          </a:xfrm>
          <a:prstGeom prst="ellipse">
            <a:avLst/>
          </a:prstGeom>
        </p:spPr>
      </p:pic>
      <p:sp>
        <p:nvSpPr>
          <p:cNvPr id="33" name="TextBox 32">
            <a:extLst>
              <a:ext uri="{FF2B5EF4-FFF2-40B4-BE49-F238E27FC236}">
                <a16:creationId xmlns:a16="http://schemas.microsoft.com/office/drawing/2014/main" id="{C0EC77B8-EC8F-8B20-8387-47A9A88899B2}"/>
              </a:ext>
            </a:extLst>
          </p:cNvPr>
          <p:cNvSpPr txBox="1"/>
          <p:nvPr/>
        </p:nvSpPr>
        <p:spPr>
          <a:xfrm>
            <a:off x="2887645" y="5736657"/>
            <a:ext cx="3046586"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Joanna McClinton</a:t>
            </a:r>
            <a:endParaRPr lang="en-US">
              <a:latin typeface="Gill Sans MT" panose="020B0502020104020203"/>
            </a:endParaRPr>
          </a:p>
          <a:p>
            <a:pPr algn="ctr"/>
            <a:r>
              <a:rPr lang="en-US">
                <a:latin typeface="Century Gothic"/>
              </a:rPr>
              <a:t>District 191</a:t>
            </a:r>
            <a:endParaRPr lang="en-US">
              <a:latin typeface="Gill Sans MT" panose="020B0502020104020203"/>
            </a:endParaRPr>
          </a:p>
          <a:p>
            <a:pPr algn="ctr"/>
            <a:r>
              <a:rPr lang="en-US">
                <a:latin typeface="Century Gothic"/>
              </a:rPr>
              <a:t>Delaware &amp; Philadelphia</a:t>
            </a:r>
          </a:p>
        </p:txBody>
      </p:sp>
      <p:sp>
        <p:nvSpPr>
          <p:cNvPr id="34" name="TextBox 18">
            <a:extLst>
              <a:ext uri="{FF2B5EF4-FFF2-40B4-BE49-F238E27FC236}">
                <a16:creationId xmlns:a16="http://schemas.microsoft.com/office/drawing/2014/main" id="{BC18A0F1-5109-793D-A9FE-1DE75C54B762}"/>
              </a:ext>
            </a:extLst>
          </p:cNvPr>
          <p:cNvSpPr txBox="1"/>
          <p:nvPr/>
        </p:nvSpPr>
        <p:spPr>
          <a:xfrm>
            <a:off x="4799526" y="4072521"/>
            <a:ext cx="1134863" cy="646331"/>
          </a:xfrm>
          <a:prstGeom prst="rect">
            <a:avLst/>
          </a:prstGeom>
          <a:solidFill>
            <a:srgbClr val="F49EFF"/>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House Speaker</a:t>
            </a:r>
            <a:endParaRPr lang="en-US">
              <a:solidFill>
                <a:schemeClr val="accent1"/>
              </a:solidFill>
            </a:endParaRPr>
          </a:p>
        </p:txBody>
      </p:sp>
      <p:pic>
        <p:nvPicPr>
          <p:cNvPr id="12" name="Picture 11" descr="A person smiling at camera&#10;&#10;AI-generated content may be incorrect.">
            <a:extLst>
              <a:ext uri="{FF2B5EF4-FFF2-40B4-BE49-F238E27FC236}">
                <a16:creationId xmlns:a16="http://schemas.microsoft.com/office/drawing/2014/main" id="{1FFCBB0A-DD05-532B-68D1-9799C5C70C4D}"/>
              </a:ext>
            </a:extLst>
          </p:cNvPr>
          <p:cNvPicPr>
            <a:picLocks noChangeAspect="1"/>
          </p:cNvPicPr>
          <p:nvPr/>
        </p:nvPicPr>
        <p:blipFill>
          <a:blip r:embed="rId7"/>
          <a:srcRect l="17960" t="946" r="17163" b="43481"/>
          <a:stretch/>
        </p:blipFill>
        <p:spPr>
          <a:xfrm>
            <a:off x="6675093" y="4145917"/>
            <a:ext cx="1442596" cy="1660901"/>
          </a:xfrm>
          <a:prstGeom prst="ellipse">
            <a:avLst/>
          </a:prstGeom>
        </p:spPr>
      </p:pic>
      <p:sp>
        <p:nvSpPr>
          <p:cNvPr id="13" name="TextBox 12">
            <a:extLst>
              <a:ext uri="{FF2B5EF4-FFF2-40B4-BE49-F238E27FC236}">
                <a16:creationId xmlns:a16="http://schemas.microsoft.com/office/drawing/2014/main" id="{6B0E13AF-FA8C-A9DA-A4A4-0BDB5943A995}"/>
              </a:ext>
            </a:extLst>
          </p:cNvPr>
          <p:cNvSpPr txBox="1"/>
          <p:nvPr/>
        </p:nvSpPr>
        <p:spPr>
          <a:xfrm>
            <a:off x="5718473" y="5830639"/>
            <a:ext cx="3373158"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Tina Davis</a:t>
            </a:r>
            <a:endParaRPr lang="en-US"/>
          </a:p>
          <a:p>
            <a:pPr algn="ctr"/>
            <a:r>
              <a:rPr lang="en-US">
                <a:latin typeface="Century Gothic"/>
              </a:rPr>
              <a:t>District 141</a:t>
            </a:r>
          </a:p>
          <a:p>
            <a:pPr algn="ctr"/>
            <a:r>
              <a:rPr lang="en-US">
                <a:latin typeface="Century Gothic"/>
              </a:rPr>
              <a:t>Bucks</a:t>
            </a:r>
            <a:endParaRPr lang="en-US"/>
          </a:p>
        </p:txBody>
      </p:sp>
      <p:sp>
        <p:nvSpPr>
          <p:cNvPr id="14" name="TextBox 43">
            <a:extLst>
              <a:ext uri="{FF2B5EF4-FFF2-40B4-BE49-F238E27FC236}">
                <a16:creationId xmlns:a16="http://schemas.microsoft.com/office/drawing/2014/main" id="{011ADA86-40E3-91B5-DA4A-FC482E028343}"/>
              </a:ext>
            </a:extLst>
          </p:cNvPr>
          <p:cNvSpPr txBox="1"/>
          <p:nvPr/>
        </p:nvSpPr>
        <p:spPr>
          <a:xfrm>
            <a:off x="8123962" y="4021789"/>
            <a:ext cx="1423307" cy="923330"/>
          </a:xfrm>
          <a:prstGeom prst="rect">
            <a:avLst/>
          </a:prstGeom>
          <a:solidFill>
            <a:srgbClr val="F49E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Century Gothic"/>
              </a:rPr>
              <a:t>Democrat Caucus Secretary</a:t>
            </a:r>
          </a:p>
        </p:txBody>
      </p:sp>
      <p:pic>
        <p:nvPicPr>
          <p:cNvPr id="15" name="Picture 14" descr="A person in a suit smiling&#10;&#10;AI-generated content may be incorrect.">
            <a:extLst>
              <a:ext uri="{FF2B5EF4-FFF2-40B4-BE49-F238E27FC236}">
                <a16:creationId xmlns:a16="http://schemas.microsoft.com/office/drawing/2014/main" id="{70B10A7B-CE9A-84B7-D107-0BB63BED6939}"/>
              </a:ext>
            </a:extLst>
          </p:cNvPr>
          <p:cNvPicPr>
            <a:picLocks noChangeAspect="1"/>
          </p:cNvPicPr>
          <p:nvPr/>
        </p:nvPicPr>
        <p:blipFill>
          <a:blip r:embed="rId8"/>
          <a:srcRect l="18180" t="8254" r="23662" b="43130"/>
          <a:stretch/>
        </p:blipFill>
        <p:spPr>
          <a:xfrm>
            <a:off x="710014" y="1488529"/>
            <a:ext cx="1353302" cy="1606553"/>
          </a:xfrm>
          <a:prstGeom prst="ellipse">
            <a:avLst/>
          </a:prstGeom>
        </p:spPr>
      </p:pic>
      <p:sp>
        <p:nvSpPr>
          <p:cNvPr id="16" name="TextBox 15">
            <a:extLst>
              <a:ext uri="{FF2B5EF4-FFF2-40B4-BE49-F238E27FC236}">
                <a16:creationId xmlns:a16="http://schemas.microsoft.com/office/drawing/2014/main" id="{60199D78-851B-066F-3352-B9FA41F271EB}"/>
              </a:ext>
            </a:extLst>
          </p:cNvPr>
          <p:cNvSpPr txBox="1"/>
          <p:nvPr/>
        </p:nvSpPr>
        <p:spPr>
          <a:xfrm>
            <a:off x="-11829" y="3135616"/>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Matthew Bradford</a:t>
            </a:r>
            <a:endParaRPr lang="en-US">
              <a:latin typeface="Gill Sans MT" panose="020B0502020104020203"/>
            </a:endParaRPr>
          </a:p>
          <a:p>
            <a:pPr algn="ctr"/>
            <a:r>
              <a:rPr lang="en-US">
                <a:latin typeface="Century Gothic"/>
              </a:rPr>
              <a:t>District 70</a:t>
            </a:r>
            <a:endParaRPr lang="en-US">
              <a:latin typeface="Gill Sans MT"/>
            </a:endParaRPr>
          </a:p>
          <a:p>
            <a:pPr algn="ctr"/>
            <a:r>
              <a:rPr lang="en-US">
                <a:latin typeface="Century Gothic"/>
              </a:rPr>
              <a:t>Montgomery</a:t>
            </a:r>
          </a:p>
        </p:txBody>
      </p:sp>
      <p:sp>
        <p:nvSpPr>
          <p:cNvPr id="17" name="TextBox 16">
            <a:extLst>
              <a:ext uri="{FF2B5EF4-FFF2-40B4-BE49-F238E27FC236}">
                <a16:creationId xmlns:a16="http://schemas.microsoft.com/office/drawing/2014/main" id="{274E36FA-47CE-0814-C796-EB171B8FE4C4}"/>
              </a:ext>
            </a:extLst>
          </p:cNvPr>
          <p:cNvSpPr txBox="1"/>
          <p:nvPr/>
        </p:nvSpPr>
        <p:spPr>
          <a:xfrm>
            <a:off x="1792810" y="1433771"/>
            <a:ext cx="1875643" cy="646331"/>
          </a:xfrm>
          <a:prstGeom prst="rect">
            <a:avLst/>
          </a:prstGeom>
          <a:solidFill>
            <a:srgbClr val="FFC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House Majority Leader</a:t>
            </a:r>
            <a:endParaRPr lang="en-US">
              <a:solidFill>
                <a:schemeClr val="accent1"/>
              </a:solidFill>
            </a:endParaRPr>
          </a:p>
        </p:txBody>
      </p:sp>
      <p:pic>
        <p:nvPicPr>
          <p:cNvPr id="18" name="Picture 17" descr="A person wearing glasses and a jacket&#10;&#10;AI-generated content may be incorrect.">
            <a:extLst>
              <a:ext uri="{FF2B5EF4-FFF2-40B4-BE49-F238E27FC236}">
                <a16:creationId xmlns:a16="http://schemas.microsoft.com/office/drawing/2014/main" id="{BA7973E7-F055-09BC-1AD3-5AEDB3EFA724}"/>
              </a:ext>
            </a:extLst>
          </p:cNvPr>
          <p:cNvPicPr>
            <a:picLocks noChangeAspect="1"/>
          </p:cNvPicPr>
          <p:nvPr/>
        </p:nvPicPr>
        <p:blipFill>
          <a:blip r:embed="rId9"/>
          <a:srcRect l="13728" t="-350" r="14574" b="27096"/>
          <a:stretch/>
        </p:blipFill>
        <p:spPr>
          <a:xfrm>
            <a:off x="9599809" y="4142936"/>
            <a:ext cx="1430425" cy="1669552"/>
          </a:xfrm>
          <a:prstGeom prst="ellipse">
            <a:avLst/>
          </a:prstGeom>
        </p:spPr>
      </p:pic>
      <p:sp>
        <p:nvSpPr>
          <p:cNvPr id="19" name="TextBox 43">
            <a:extLst>
              <a:ext uri="{FF2B5EF4-FFF2-40B4-BE49-F238E27FC236}">
                <a16:creationId xmlns:a16="http://schemas.microsoft.com/office/drawing/2014/main" id="{DAD00732-0D5C-5179-F735-832AEAC782FA}"/>
              </a:ext>
            </a:extLst>
          </p:cNvPr>
          <p:cNvSpPr txBox="1"/>
          <p:nvPr/>
        </p:nvSpPr>
        <p:spPr>
          <a:xfrm>
            <a:off x="10797419" y="4047617"/>
            <a:ext cx="1345815" cy="738664"/>
          </a:xfrm>
          <a:prstGeom prst="rect">
            <a:avLst/>
          </a:prstGeom>
          <a:solidFill>
            <a:srgbClr val="F49E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0000"/>
                </a:solidFill>
                <a:latin typeface="Century Gothic"/>
                <a:ea typeface="+mn-lt"/>
                <a:cs typeface="+mn-lt"/>
              </a:rPr>
              <a:t>Majority Caucus Administrator</a:t>
            </a:r>
            <a:endParaRPr lang="en-US" sz="1400" b="1"/>
          </a:p>
        </p:txBody>
      </p:sp>
      <p:sp>
        <p:nvSpPr>
          <p:cNvPr id="20" name="TextBox 19">
            <a:extLst>
              <a:ext uri="{FF2B5EF4-FFF2-40B4-BE49-F238E27FC236}">
                <a16:creationId xmlns:a16="http://schemas.microsoft.com/office/drawing/2014/main" id="{45CA7930-9A38-CB19-157B-12EF262454BF}"/>
              </a:ext>
            </a:extLst>
          </p:cNvPr>
          <p:cNvSpPr txBox="1"/>
          <p:nvPr/>
        </p:nvSpPr>
        <p:spPr>
          <a:xfrm>
            <a:off x="8598574" y="5804807"/>
            <a:ext cx="3373158"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Leanne Krueger</a:t>
            </a:r>
            <a:endParaRPr lang="en-US"/>
          </a:p>
          <a:p>
            <a:pPr algn="ctr"/>
            <a:r>
              <a:rPr lang="en-US">
                <a:latin typeface="Century Gothic"/>
              </a:rPr>
              <a:t>District 161</a:t>
            </a:r>
          </a:p>
          <a:p>
            <a:pPr algn="ctr"/>
            <a:r>
              <a:rPr lang="en-US">
                <a:latin typeface="Century Gothic"/>
              </a:rPr>
              <a:t>Delaware</a:t>
            </a:r>
          </a:p>
        </p:txBody>
      </p:sp>
    </p:spTree>
    <p:extLst>
      <p:ext uri="{BB962C8B-B14F-4D97-AF65-F5344CB8AC3E}">
        <p14:creationId xmlns:p14="http://schemas.microsoft.com/office/powerpoint/2010/main" val="868915821"/>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EDEC6D-E758-1369-4D39-A8BA50A78511}"/>
              </a:ext>
            </a:extLst>
          </p:cNvPr>
          <p:cNvSpPr txBox="1"/>
          <p:nvPr/>
        </p:nvSpPr>
        <p:spPr>
          <a:xfrm>
            <a:off x="455363" y="632187"/>
            <a:ext cx="11281273" cy="830997"/>
          </a:xfrm>
          <a:prstGeom prst="rect">
            <a:avLst/>
          </a:prstGeom>
          <a:solidFill>
            <a:schemeClr val="accent1"/>
          </a:solidFill>
        </p:spPr>
        <p:txBody>
          <a:bodyPr wrap="square" lIns="91440" tIns="45720" rIns="91440" bIns="45720" rtlCol="0" anchor="t">
            <a:spAutoFit/>
          </a:bodyPr>
          <a:lstStyle/>
          <a:p>
            <a:pPr algn="ctr"/>
            <a:r>
              <a:rPr lang="en-US" sz="4800">
                <a:solidFill>
                  <a:schemeClr val="bg1"/>
                </a:solidFill>
                <a:latin typeface="Century Gothic"/>
              </a:rPr>
              <a:t>HOUSE LEADERS - SEPA</a:t>
            </a:r>
            <a:endParaRPr lang="en-US"/>
          </a:p>
        </p:txBody>
      </p:sp>
      <p:pic>
        <p:nvPicPr>
          <p:cNvPr id="12" name="Picture 11" descr="A person in a blue shirt&#10;&#10;AI-generated content may be incorrect.">
            <a:extLst>
              <a:ext uri="{FF2B5EF4-FFF2-40B4-BE49-F238E27FC236}">
                <a16:creationId xmlns:a16="http://schemas.microsoft.com/office/drawing/2014/main" id="{4EF7BE30-B3EF-7461-EAC9-4D15241D897D}"/>
              </a:ext>
            </a:extLst>
          </p:cNvPr>
          <p:cNvPicPr>
            <a:picLocks noChangeAspect="1"/>
          </p:cNvPicPr>
          <p:nvPr/>
        </p:nvPicPr>
        <p:blipFill>
          <a:blip r:embed="rId2"/>
          <a:srcRect l="9286" t="5795" r="15000" b="20207"/>
          <a:stretch/>
        </p:blipFill>
        <p:spPr>
          <a:xfrm>
            <a:off x="6676265" y="1513953"/>
            <a:ext cx="1058130" cy="1410049"/>
          </a:xfrm>
          <a:prstGeom prst="ellipse">
            <a:avLst/>
          </a:prstGeom>
        </p:spPr>
      </p:pic>
      <p:sp>
        <p:nvSpPr>
          <p:cNvPr id="13" name="TextBox 12">
            <a:extLst>
              <a:ext uri="{FF2B5EF4-FFF2-40B4-BE49-F238E27FC236}">
                <a16:creationId xmlns:a16="http://schemas.microsoft.com/office/drawing/2014/main" id="{AEC73F5F-5066-3E37-3526-1C0C4B13EE43}"/>
              </a:ext>
            </a:extLst>
          </p:cNvPr>
          <p:cNvSpPr txBox="1"/>
          <p:nvPr/>
        </p:nvSpPr>
        <p:spPr>
          <a:xfrm>
            <a:off x="5815947" y="3099178"/>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Gina Curry</a:t>
            </a:r>
            <a:endParaRPr lang="en-US">
              <a:latin typeface="Gill Sans MT" panose="020B0502020104020203"/>
            </a:endParaRPr>
          </a:p>
          <a:p>
            <a:pPr algn="ctr"/>
            <a:r>
              <a:rPr lang="en-US">
                <a:latin typeface="Century Gothic"/>
              </a:rPr>
              <a:t>District 164</a:t>
            </a:r>
          </a:p>
          <a:p>
            <a:pPr algn="ctr"/>
            <a:r>
              <a:rPr lang="en-US">
                <a:latin typeface="Century Gothic"/>
              </a:rPr>
              <a:t>Delaware</a:t>
            </a:r>
          </a:p>
        </p:txBody>
      </p:sp>
      <p:sp>
        <p:nvSpPr>
          <p:cNvPr id="14" name="TextBox 13">
            <a:extLst>
              <a:ext uri="{FF2B5EF4-FFF2-40B4-BE49-F238E27FC236}">
                <a16:creationId xmlns:a16="http://schemas.microsoft.com/office/drawing/2014/main" id="{07529DE6-D031-043A-70E9-1961458F1B77}"/>
              </a:ext>
            </a:extLst>
          </p:cNvPr>
          <p:cNvSpPr txBox="1"/>
          <p:nvPr/>
        </p:nvSpPr>
        <p:spPr>
          <a:xfrm>
            <a:off x="7443695" y="1382118"/>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sp>
        <p:nvSpPr>
          <p:cNvPr id="15" name="TextBox 14">
            <a:extLst>
              <a:ext uri="{FF2B5EF4-FFF2-40B4-BE49-F238E27FC236}">
                <a16:creationId xmlns:a16="http://schemas.microsoft.com/office/drawing/2014/main" id="{4F91FD7A-20E6-4D41-A3E4-7EEB64D69592}"/>
              </a:ext>
            </a:extLst>
          </p:cNvPr>
          <p:cNvSpPr txBox="1"/>
          <p:nvPr/>
        </p:nvSpPr>
        <p:spPr>
          <a:xfrm>
            <a:off x="7647806" y="1862742"/>
            <a:ext cx="2120571" cy="374189"/>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Children &amp; Youth</a:t>
            </a:r>
            <a:endParaRPr lang="en-US">
              <a:solidFill>
                <a:schemeClr val="accent1"/>
              </a:solidFill>
            </a:endParaRPr>
          </a:p>
        </p:txBody>
      </p:sp>
      <p:sp>
        <p:nvSpPr>
          <p:cNvPr id="16" name="TextBox 15">
            <a:extLst>
              <a:ext uri="{FF2B5EF4-FFF2-40B4-BE49-F238E27FC236}">
                <a16:creationId xmlns:a16="http://schemas.microsoft.com/office/drawing/2014/main" id="{1170CE08-0009-BFC9-A7ED-91BB1F751341}"/>
              </a:ext>
            </a:extLst>
          </p:cNvPr>
          <p:cNvSpPr txBox="1"/>
          <p:nvPr/>
        </p:nvSpPr>
        <p:spPr>
          <a:xfrm>
            <a:off x="7743052" y="2423065"/>
            <a:ext cx="1440216"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Education</a:t>
            </a:r>
            <a:endParaRPr lang="en-US"/>
          </a:p>
        </p:txBody>
      </p:sp>
      <p:pic>
        <p:nvPicPr>
          <p:cNvPr id="4" name="Picture 3" descr="A person wearing glasses and a red blazer&#10;&#10;AI-generated content may be incorrect.">
            <a:extLst>
              <a:ext uri="{FF2B5EF4-FFF2-40B4-BE49-F238E27FC236}">
                <a16:creationId xmlns:a16="http://schemas.microsoft.com/office/drawing/2014/main" id="{F81BE574-949B-B48B-2EB9-0B9E5373FA43}"/>
              </a:ext>
            </a:extLst>
          </p:cNvPr>
          <p:cNvPicPr>
            <a:picLocks noChangeAspect="1"/>
          </p:cNvPicPr>
          <p:nvPr/>
        </p:nvPicPr>
        <p:blipFill>
          <a:blip r:embed="rId3"/>
          <a:srcRect l="12478" t="4195" r="14086" b="23673"/>
          <a:stretch/>
        </p:blipFill>
        <p:spPr>
          <a:xfrm>
            <a:off x="4071003" y="4349702"/>
            <a:ext cx="1236356" cy="1374857"/>
          </a:xfrm>
          <a:prstGeom prst="ellipse">
            <a:avLst/>
          </a:prstGeom>
        </p:spPr>
      </p:pic>
      <p:sp>
        <p:nvSpPr>
          <p:cNvPr id="6" name="TextBox 18">
            <a:extLst>
              <a:ext uri="{FF2B5EF4-FFF2-40B4-BE49-F238E27FC236}">
                <a16:creationId xmlns:a16="http://schemas.microsoft.com/office/drawing/2014/main" id="{0304E1AC-ABB0-0BB2-97C0-F81823A7C994}"/>
              </a:ext>
            </a:extLst>
          </p:cNvPr>
          <p:cNvSpPr txBox="1"/>
          <p:nvPr/>
        </p:nvSpPr>
        <p:spPr>
          <a:xfrm>
            <a:off x="3118504" y="5716245"/>
            <a:ext cx="3128229"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a:t>
            </a:r>
            <a:r>
              <a:rPr lang="en-US" err="1">
                <a:latin typeface="Century Gothic"/>
              </a:rPr>
              <a:t>MaryLouise</a:t>
            </a:r>
            <a:r>
              <a:rPr lang="en-US">
                <a:latin typeface="Century Gothic"/>
              </a:rPr>
              <a:t> Isaacson</a:t>
            </a:r>
            <a:endParaRPr lang="en-US"/>
          </a:p>
          <a:p>
            <a:pPr algn="ctr"/>
            <a:r>
              <a:rPr lang="en-US">
                <a:latin typeface="Century Gothic"/>
              </a:rPr>
              <a:t>District 175</a:t>
            </a:r>
          </a:p>
          <a:p>
            <a:pPr algn="ctr"/>
            <a:r>
              <a:rPr lang="en-US">
                <a:latin typeface="Century Gothic"/>
              </a:rPr>
              <a:t>Philadelphia</a:t>
            </a:r>
          </a:p>
        </p:txBody>
      </p:sp>
      <p:sp>
        <p:nvSpPr>
          <p:cNvPr id="8" name="TextBox 20">
            <a:extLst>
              <a:ext uri="{FF2B5EF4-FFF2-40B4-BE49-F238E27FC236}">
                <a16:creationId xmlns:a16="http://schemas.microsoft.com/office/drawing/2014/main" id="{7126CFE9-F80E-CAFD-3919-270661337AAB}"/>
              </a:ext>
            </a:extLst>
          </p:cNvPr>
          <p:cNvSpPr txBox="1"/>
          <p:nvPr/>
        </p:nvSpPr>
        <p:spPr>
          <a:xfrm>
            <a:off x="4110866" y="4150710"/>
            <a:ext cx="1427301" cy="369332"/>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Education</a:t>
            </a:r>
            <a:endParaRPr lang="en-US"/>
          </a:p>
        </p:txBody>
      </p:sp>
      <p:pic>
        <p:nvPicPr>
          <p:cNvPr id="10" name="Picture 9" descr="A person in a suit and tie&#10;&#10;AI-generated content may be incorrect.">
            <a:extLst>
              <a:ext uri="{FF2B5EF4-FFF2-40B4-BE49-F238E27FC236}">
                <a16:creationId xmlns:a16="http://schemas.microsoft.com/office/drawing/2014/main" id="{0549CC2C-B21E-D315-D2D4-F1F01C91710A}"/>
              </a:ext>
            </a:extLst>
          </p:cNvPr>
          <p:cNvPicPr>
            <a:picLocks noChangeAspect="1"/>
          </p:cNvPicPr>
          <p:nvPr/>
        </p:nvPicPr>
        <p:blipFill>
          <a:blip r:embed="rId4"/>
          <a:srcRect l="11666" t="4044" r="28670" b="44485"/>
          <a:stretch/>
        </p:blipFill>
        <p:spPr>
          <a:xfrm>
            <a:off x="680541" y="4305107"/>
            <a:ext cx="1259909" cy="1352997"/>
          </a:xfrm>
          <a:prstGeom prst="ellipse">
            <a:avLst/>
          </a:prstGeom>
        </p:spPr>
      </p:pic>
      <p:sp>
        <p:nvSpPr>
          <p:cNvPr id="28" name="TextBox 12">
            <a:extLst>
              <a:ext uri="{FF2B5EF4-FFF2-40B4-BE49-F238E27FC236}">
                <a16:creationId xmlns:a16="http://schemas.microsoft.com/office/drawing/2014/main" id="{A2841880-0734-508D-6C83-9040F6196EC1}"/>
              </a:ext>
            </a:extLst>
          </p:cNvPr>
          <p:cNvSpPr txBox="1"/>
          <p:nvPr/>
        </p:nvSpPr>
        <p:spPr>
          <a:xfrm>
            <a:off x="-87476" y="5668852"/>
            <a:ext cx="2788051"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Joe Hogan</a:t>
            </a:r>
            <a:endParaRPr lang="en-US"/>
          </a:p>
          <a:p>
            <a:pPr algn="ctr"/>
            <a:r>
              <a:rPr lang="en-US">
                <a:latin typeface="Century Gothic"/>
              </a:rPr>
              <a:t>District 142</a:t>
            </a:r>
          </a:p>
          <a:p>
            <a:pPr algn="ctr"/>
            <a:r>
              <a:rPr lang="en-US">
                <a:latin typeface="Century Gothic"/>
              </a:rPr>
              <a:t>Bucks</a:t>
            </a:r>
          </a:p>
        </p:txBody>
      </p:sp>
      <p:sp>
        <p:nvSpPr>
          <p:cNvPr id="29" name="TextBox 14">
            <a:extLst>
              <a:ext uri="{FF2B5EF4-FFF2-40B4-BE49-F238E27FC236}">
                <a16:creationId xmlns:a16="http://schemas.microsoft.com/office/drawing/2014/main" id="{1CEAB608-347B-3053-D757-21936872CA92}"/>
              </a:ext>
            </a:extLst>
          </p:cNvPr>
          <p:cNvSpPr txBox="1"/>
          <p:nvPr/>
        </p:nvSpPr>
        <p:spPr>
          <a:xfrm>
            <a:off x="1606234" y="4235920"/>
            <a:ext cx="2120571" cy="374189"/>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Children &amp; Youth</a:t>
            </a:r>
            <a:endParaRPr lang="en-US">
              <a:solidFill>
                <a:schemeClr val="accent1"/>
              </a:solidFill>
            </a:endParaRPr>
          </a:p>
        </p:txBody>
      </p:sp>
      <p:sp>
        <p:nvSpPr>
          <p:cNvPr id="30" name="TextBox 16">
            <a:extLst>
              <a:ext uri="{FF2B5EF4-FFF2-40B4-BE49-F238E27FC236}">
                <a16:creationId xmlns:a16="http://schemas.microsoft.com/office/drawing/2014/main" id="{64FCA0CE-E095-E017-BE06-4A69556BDA10}"/>
              </a:ext>
            </a:extLst>
          </p:cNvPr>
          <p:cNvSpPr txBox="1"/>
          <p:nvPr/>
        </p:nvSpPr>
        <p:spPr>
          <a:xfrm>
            <a:off x="1686028" y="4772716"/>
            <a:ext cx="1975735" cy="369332"/>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Human Services</a:t>
            </a:r>
            <a:endParaRPr lang="en-US">
              <a:solidFill>
                <a:schemeClr val="accent1"/>
              </a:solidFill>
            </a:endParaRPr>
          </a:p>
        </p:txBody>
      </p:sp>
      <p:pic>
        <p:nvPicPr>
          <p:cNvPr id="39" name="Picture 38" descr="A person smiling in front of a flag&#10;&#10;AI-generated content may be incorrect.">
            <a:extLst>
              <a:ext uri="{FF2B5EF4-FFF2-40B4-BE49-F238E27FC236}">
                <a16:creationId xmlns:a16="http://schemas.microsoft.com/office/drawing/2014/main" id="{D0DCDEE2-4060-7BA0-B082-7E7A9413CA3C}"/>
              </a:ext>
            </a:extLst>
          </p:cNvPr>
          <p:cNvPicPr>
            <a:picLocks noChangeAspect="1"/>
          </p:cNvPicPr>
          <p:nvPr/>
        </p:nvPicPr>
        <p:blipFill>
          <a:blip r:embed="rId5"/>
          <a:srcRect l="23422" t="8773" r="15540" b="27977"/>
          <a:stretch/>
        </p:blipFill>
        <p:spPr>
          <a:xfrm>
            <a:off x="937841" y="1454979"/>
            <a:ext cx="1261102" cy="1544364"/>
          </a:xfrm>
          <a:prstGeom prst="ellipse">
            <a:avLst/>
          </a:prstGeom>
        </p:spPr>
      </p:pic>
      <p:sp>
        <p:nvSpPr>
          <p:cNvPr id="40" name="TextBox 12">
            <a:extLst>
              <a:ext uri="{FF2B5EF4-FFF2-40B4-BE49-F238E27FC236}">
                <a16:creationId xmlns:a16="http://schemas.microsoft.com/office/drawing/2014/main" id="{9230DDE6-DC00-0735-B71B-002F1506AE55}"/>
              </a:ext>
            </a:extLst>
          </p:cNvPr>
          <p:cNvSpPr txBox="1"/>
          <p:nvPr/>
        </p:nvSpPr>
        <p:spPr>
          <a:xfrm>
            <a:off x="156" y="2997074"/>
            <a:ext cx="3373158"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Morgan Cephas</a:t>
            </a:r>
            <a:endParaRPr lang="en-US"/>
          </a:p>
          <a:p>
            <a:pPr algn="ctr"/>
            <a:r>
              <a:rPr lang="en-US">
                <a:latin typeface="Century Gothic"/>
              </a:rPr>
              <a:t>District 192</a:t>
            </a:r>
          </a:p>
          <a:p>
            <a:pPr algn="ctr"/>
            <a:r>
              <a:rPr lang="en-US">
                <a:latin typeface="Century Gothic"/>
              </a:rPr>
              <a:t>Philadelphia</a:t>
            </a:r>
          </a:p>
        </p:txBody>
      </p:sp>
      <p:sp>
        <p:nvSpPr>
          <p:cNvPr id="41" name="TextBox 40">
            <a:extLst>
              <a:ext uri="{FF2B5EF4-FFF2-40B4-BE49-F238E27FC236}">
                <a16:creationId xmlns:a16="http://schemas.microsoft.com/office/drawing/2014/main" id="{9C2FAA2C-9914-5C6E-9CAC-F58675E92B7F}"/>
              </a:ext>
            </a:extLst>
          </p:cNvPr>
          <p:cNvSpPr txBox="1"/>
          <p:nvPr/>
        </p:nvSpPr>
        <p:spPr>
          <a:xfrm>
            <a:off x="2075152" y="1589290"/>
            <a:ext cx="1593282" cy="1200329"/>
          </a:xfrm>
          <a:prstGeom prst="rect">
            <a:avLst/>
          </a:prstGeom>
          <a:solidFill>
            <a:srgbClr val="F49E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entury Gothic"/>
              </a:rPr>
              <a:t>Philadelphia House Delegation Chair</a:t>
            </a:r>
          </a:p>
        </p:txBody>
      </p:sp>
      <p:sp>
        <p:nvSpPr>
          <p:cNvPr id="3" name="TextBox 22">
            <a:extLst>
              <a:ext uri="{FF2B5EF4-FFF2-40B4-BE49-F238E27FC236}">
                <a16:creationId xmlns:a16="http://schemas.microsoft.com/office/drawing/2014/main" id="{BF624356-F5BB-99E5-9C01-2C356444848B}"/>
              </a:ext>
            </a:extLst>
          </p:cNvPr>
          <p:cNvSpPr txBox="1"/>
          <p:nvPr/>
        </p:nvSpPr>
        <p:spPr>
          <a:xfrm>
            <a:off x="3157920" y="2943978"/>
            <a:ext cx="2788051"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Shelby Labs</a:t>
            </a:r>
            <a:endParaRPr lang="en-US"/>
          </a:p>
          <a:p>
            <a:pPr algn="ctr"/>
            <a:r>
              <a:rPr lang="en-US">
                <a:latin typeface="Century Gothic"/>
              </a:rPr>
              <a:t>District 143</a:t>
            </a:r>
          </a:p>
          <a:p>
            <a:pPr algn="ctr"/>
            <a:r>
              <a:rPr lang="en-US">
                <a:latin typeface="Century Gothic"/>
              </a:rPr>
              <a:t>Bucks</a:t>
            </a:r>
          </a:p>
        </p:txBody>
      </p:sp>
      <p:pic>
        <p:nvPicPr>
          <p:cNvPr id="7" name="Picture 6" descr="A person in a black suit&#10;&#10;AI-generated content may be incorrect.">
            <a:extLst>
              <a:ext uri="{FF2B5EF4-FFF2-40B4-BE49-F238E27FC236}">
                <a16:creationId xmlns:a16="http://schemas.microsoft.com/office/drawing/2014/main" id="{A2C554B2-E70B-6032-2117-A3DBA41A6032}"/>
              </a:ext>
            </a:extLst>
          </p:cNvPr>
          <p:cNvPicPr>
            <a:picLocks noChangeAspect="1"/>
          </p:cNvPicPr>
          <p:nvPr/>
        </p:nvPicPr>
        <p:blipFill>
          <a:blip r:embed="rId6"/>
          <a:srcRect l="12632" t="-1288" r="13450" b="25486"/>
          <a:stretch/>
        </p:blipFill>
        <p:spPr>
          <a:xfrm>
            <a:off x="3952229" y="1460195"/>
            <a:ext cx="1186105" cy="1407427"/>
          </a:xfrm>
          <a:prstGeom prst="ellipse">
            <a:avLst/>
          </a:prstGeom>
        </p:spPr>
      </p:pic>
      <p:pic>
        <p:nvPicPr>
          <p:cNvPr id="9" name="Picture 8" descr="A person smiling in front of a flag&#10;&#10;AI-generated content may be incorrect.">
            <a:extLst>
              <a:ext uri="{FF2B5EF4-FFF2-40B4-BE49-F238E27FC236}">
                <a16:creationId xmlns:a16="http://schemas.microsoft.com/office/drawing/2014/main" id="{57B1EFAF-CC52-54E1-443C-C9F2581638E0}"/>
              </a:ext>
            </a:extLst>
          </p:cNvPr>
          <p:cNvPicPr>
            <a:picLocks noChangeAspect="1"/>
          </p:cNvPicPr>
          <p:nvPr/>
        </p:nvPicPr>
        <p:blipFill>
          <a:blip r:embed="rId7"/>
          <a:srcRect l="11486" t="4854" r="14189" b="37198"/>
          <a:stretch/>
        </p:blipFill>
        <p:spPr>
          <a:xfrm>
            <a:off x="6809570" y="4316924"/>
            <a:ext cx="1377148" cy="1506730"/>
          </a:xfrm>
          <a:prstGeom prst="ellipse">
            <a:avLst/>
          </a:prstGeom>
        </p:spPr>
      </p:pic>
      <p:sp>
        <p:nvSpPr>
          <p:cNvPr id="11" name="TextBox 18">
            <a:extLst>
              <a:ext uri="{FF2B5EF4-FFF2-40B4-BE49-F238E27FC236}">
                <a16:creationId xmlns:a16="http://schemas.microsoft.com/office/drawing/2014/main" id="{3A45AC17-AA3C-ECD4-554F-A84071201E75}"/>
              </a:ext>
            </a:extLst>
          </p:cNvPr>
          <p:cNvSpPr txBox="1"/>
          <p:nvPr/>
        </p:nvSpPr>
        <p:spPr>
          <a:xfrm>
            <a:off x="6140674" y="5832483"/>
            <a:ext cx="3128229"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Kristin Marcell</a:t>
            </a:r>
            <a:endParaRPr lang="en-US"/>
          </a:p>
          <a:p>
            <a:pPr algn="ctr"/>
            <a:r>
              <a:rPr lang="en-US">
                <a:latin typeface="Century Gothic"/>
              </a:rPr>
              <a:t>District 178</a:t>
            </a:r>
          </a:p>
          <a:p>
            <a:pPr algn="ctr"/>
            <a:r>
              <a:rPr lang="en-US">
                <a:latin typeface="Century Gothic"/>
              </a:rPr>
              <a:t>Bucks</a:t>
            </a:r>
            <a:endParaRPr lang="en-US"/>
          </a:p>
        </p:txBody>
      </p:sp>
      <p:sp>
        <p:nvSpPr>
          <p:cNvPr id="17" name="TextBox 16">
            <a:extLst>
              <a:ext uri="{FF2B5EF4-FFF2-40B4-BE49-F238E27FC236}">
                <a16:creationId xmlns:a16="http://schemas.microsoft.com/office/drawing/2014/main" id="{57B96B12-4466-3750-FCFC-6CC5A7B68EAC}"/>
              </a:ext>
            </a:extLst>
          </p:cNvPr>
          <p:cNvSpPr txBox="1"/>
          <p:nvPr/>
        </p:nvSpPr>
        <p:spPr>
          <a:xfrm>
            <a:off x="6681695" y="4133066"/>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sp>
        <p:nvSpPr>
          <p:cNvPr id="5" name="TextBox 24">
            <a:extLst>
              <a:ext uri="{FF2B5EF4-FFF2-40B4-BE49-F238E27FC236}">
                <a16:creationId xmlns:a16="http://schemas.microsoft.com/office/drawing/2014/main" id="{88707881-7CE5-A2C9-9039-0DDB0D21D21E}"/>
              </a:ext>
            </a:extLst>
          </p:cNvPr>
          <p:cNvSpPr txBox="1"/>
          <p:nvPr/>
        </p:nvSpPr>
        <p:spPr>
          <a:xfrm>
            <a:off x="5141989" y="1642504"/>
            <a:ext cx="1239567" cy="646331"/>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Human Services</a:t>
            </a:r>
            <a:endParaRPr lang="en-US">
              <a:solidFill>
                <a:schemeClr val="accent1"/>
              </a:solidFill>
            </a:endParaRPr>
          </a:p>
        </p:txBody>
      </p:sp>
      <p:pic>
        <p:nvPicPr>
          <p:cNvPr id="18" name="Picture 17" descr="A person in a blue suit&#10;&#10;AI-generated content may be incorrect.">
            <a:extLst>
              <a:ext uri="{FF2B5EF4-FFF2-40B4-BE49-F238E27FC236}">
                <a16:creationId xmlns:a16="http://schemas.microsoft.com/office/drawing/2014/main" id="{5B61D299-189F-4B61-D2FA-6E0FA501D1DE}"/>
              </a:ext>
            </a:extLst>
          </p:cNvPr>
          <p:cNvPicPr>
            <a:picLocks noChangeAspect="1"/>
          </p:cNvPicPr>
          <p:nvPr/>
        </p:nvPicPr>
        <p:blipFill>
          <a:blip r:embed="rId8"/>
          <a:srcRect l="9203" t="488" r="13329" b="27846"/>
          <a:stretch/>
        </p:blipFill>
        <p:spPr>
          <a:xfrm>
            <a:off x="10033340" y="1765642"/>
            <a:ext cx="1064378" cy="1412828"/>
          </a:xfrm>
          <a:prstGeom prst="ellipse">
            <a:avLst/>
          </a:prstGeom>
        </p:spPr>
      </p:pic>
      <p:sp>
        <p:nvSpPr>
          <p:cNvPr id="19" name="TextBox 18">
            <a:extLst>
              <a:ext uri="{FF2B5EF4-FFF2-40B4-BE49-F238E27FC236}">
                <a16:creationId xmlns:a16="http://schemas.microsoft.com/office/drawing/2014/main" id="{8C1ED647-9238-2646-1D12-55C42A33F93C}"/>
              </a:ext>
            </a:extLst>
          </p:cNvPr>
          <p:cNvSpPr txBox="1"/>
          <p:nvPr/>
        </p:nvSpPr>
        <p:spPr>
          <a:xfrm>
            <a:off x="9173913" y="3292906"/>
            <a:ext cx="27880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latin typeface="Century Gothic"/>
              </a:rPr>
              <a:t>Rep. Melissa Cerato</a:t>
            </a:r>
            <a:endParaRPr lang="en-US">
              <a:latin typeface="Gill Sans MT" panose="020B0502020104020203"/>
            </a:endParaRPr>
          </a:p>
          <a:p>
            <a:pPr algn="ctr"/>
            <a:r>
              <a:rPr lang="en-US">
                <a:latin typeface="Century Gothic"/>
              </a:rPr>
              <a:t>District 151</a:t>
            </a:r>
          </a:p>
          <a:p>
            <a:pPr algn="ctr"/>
            <a:r>
              <a:rPr lang="en-US">
                <a:latin typeface="Century Gothic"/>
              </a:rPr>
              <a:t>Montgomery</a:t>
            </a:r>
          </a:p>
        </p:txBody>
      </p:sp>
      <p:sp>
        <p:nvSpPr>
          <p:cNvPr id="20" name="TextBox 19">
            <a:extLst>
              <a:ext uri="{FF2B5EF4-FFF2-40B4-BE49-F238E27FC236}">
                <a16:creationId xmlns:a16="http://schemas.microsoft.com/office/drawing/2014/main" id="{E10F41E9-C2E1-19BD-CF65-30E0BB219B6B}"/>
              </a:ext>
            </a:extLst>
          </p:cNvPr>
          <p:cNvSpPr txBox="1"/>
          <p:nvPr/>
        </p:nvSpPr>
        <p:spPr>
          <a:xfrm>
            <a:off x="9882145" y="1423624"/>
            <a:ext cx="2120571" cy="374189"/>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Children &amp; Youth</a:t>
            </a:r>
            <a:endParaRPr lang="en-US">
              <a:solidFill>
                <a:schemeClr val="accent1"/>
              </a:solidFill>
            </a:endParaRPr>
          </a:p>
        </p:txBody>
      </p:sp>
      <p:sp>
        <p:nvSpPr>
          <p:cNvPr id="21" name="TextBox 24">
            <a:extLst>
              <a:ext uri="{FF2B5EF4-FFF2-40B4-BE49-F238E27FC236}">
                <a16:creationId xmlns:a16="http://schemas.microsoft.com/office/drawing/2014/main" id="{7464B391-7212-0FCF-2E48-41421BB7F53F}"/>
              </a:ext>
            </a:extLst>
          </p:cNvPr>
          <p:cNvSpPr txBox="1"/>
          <p:nvPr/>
        </p:nvSpPr>
        <p:spPr>
          <a:xfrm>
            <a:off x="10863447" y="2023505"/>
            <a:ext cx="1239567" cy="646331"/>
          </a:xfrm>
          <a:prstGeom prst="rect">
            <a:avLst/>
          </a:prstGeom>
          <a:solidFill>
            <a:srgbClr val="99FF66"/>
          </a:solid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1"/>
                </a:solidFill>
                <a:latin typeface="Century Gothic"/>
              </a:rPr>
              <a:t>Human Services</a:t>
            </a:r>
            <a:endParaRPr lang="en-US">
              <a:solidFill>
                <a:schemeClr val="accent1"/>
              </a:solidFill>
            </a:endParaRPr>
          </a:p>
        </p:txBody>
      </p:sp>
      <p:pic>
        <p:nvPicPr>
          <p:cNvPr id="22" name="Picture 21" descr="A person in a suit and tie&#10;&#10;AI-generated content may be incorrect.">
            <a:extLst>
              <a:ext uri="{FF2B5EF4-FFF2-40B4-BE49-F238E27FC236}">
                <a16:creationId xmlns:a16="http://schemas.microsoft.com/office/drawing/2014/main" id="{9B8C1981-E657-BBFC-C3CA-F745F7F2D42A}"/>
              </a:ext>
            </a:extLst>
          </p:cNvPr>
          <p:cNvPicPr>
            <a:picLocks noChangeAspect="1"/>
          </p:cNvPicPr>
          <p:nvPr/>
        </p:nvPicPr>
        <p:blipFill>
          <a:blip r:embed="rId9"/>
          <a:srcRect l="23407" t="2947" r="24876" b="27027"/>
          <a:stretch/>
        </p:blipFill>
        <p:spPr>
          <a:xfrm>
            <a:off x="9441593" y="4422853"/>
            <a:ext cx="1041556" cy="1320566"/>
          </a:xfrm>
          <a:prstGeom prst="ellipse">
            <a:avLst/>
          </a:prstGeom>
        </p:spPr>
      </p:pic>
      <p:sp>
        <p:nvSpPr>
          <p:cNvPr id="23" name="TextBox 18">
            <a:extLst>
              <a:ext uri="{FF2B5EF4-FFF2-40B4-BE49-F238E27FC236}">
                <a16:creationId xmlns:a16="http://schemas.microsoft.com/office/drawing/2014/main" id="{3B7015DB-32DD-69B2-DB66-54086A7F2AC3}"/>
              </a:ext>
            </a:extLst>
          </p:cNvPr>
          <p:cNvSpPr txBox="1"/>
          <p:nvPr/>
        </p:nvSpPr>
        <p:spPr>
          <a:xfrm>
            <a:off x="8400842" y="5793737"/>
            <a:ext cx="3128229" cy="92333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Century Gothic"/>
              </a:rPr>
              <a:t>Rep. Paul Friel</a:t>
            </a:r>
            <a:endParaRPr lang="en-US"/>
          </a:p>
          <a:p>
            <a:pPr algn="ctr"/>
            <a:r>
              <a:rPr lang="en-US">
                <a:latin typeface="Century Gothic"/>
              </a:rPr>
              <a:t>District 26</a:t>
            </a:r>
          </a:p>
          <a:p>
            <a:pPr algn="ctr"/>
            <a:r>
              <a:rPr lang="en-US">
                <a:latin typeface="Century Gothic"/>
              </a:rPr>
              <a:t>Chester</a:t>
            </a:r>
          </a:p>
        </p:txBody>
      </p:sp>
      <p:sp>
        <p:nvSpPr>
          <p:cNvPr id="24" name="TextBox 23">
            <a:extLst>
              <a:ext uri="{FF2B5EF4-FFF2-40B4-BE49-F238E27FC236}">
                <a16:creationId xmlns:a16="http://schemas.microsoft.com/office/drawing/2014/main" id="{CF45A1E6-FE76-51FF-1E08-E2C3339F1189}"/>
              </a:ext>
            </a:extLst>
          </p:cNvPr>
          <p:cNvSpPr txBox="1"/>
          <p:nvPr/>
        </p:nvSpPr>
        <p:spPr>
          <a:xfrm>
            <a:off x="10272134" y="4223472"/>
            <a:ext cx="1916464"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Appropriations</a:t>
            </a:r>
          </a:p>
        </p:txBody>
      </p:sp>
      <p:sp>
        <p:nvSpPr>
          <p:cNvPr id="25" name="TextBox 24">
            <a:extLst>
              <a:ext uri="{FF2B5EF4-FFF2-40B4-BE49-F238E27FC236}">
                <a16:creationId xmlns:a16="http://schemas.microsoft.com/office/drawing/2014/main" id="{B953378D-1BFD-3A85-684C-5C064E557A5C}"/>
              </a:ext>
            </a:extLst>
          </p:cNvPr>
          <p:cNvSpPr txBox="1"/>
          <p:nvPr/>
        </p:nvSpPr>
        <p:spPr>
          <a:xfrm>
            <a:off x="10545662" y="4812386"/>
            <a:ext cx="1440216" cy="369332"/>
          </a:xfrm>
          <a:prstGeom prst="rect">
            <a:avLst/>
          </a:prstGeom>
          <a:solidFill>
            <a:srgbClr val="99FF6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b="1">
                <a:solidFill>
                  <a:schemeClr val="accent1"/>
                </a:solidFill>
                <a:latin typeface="Century Gothic"/>
              </a:rPr>
              <a:t>Education</a:t>
            </a:r>
            <a:endParaRPr lang="en-US"/>
          </a:p>
        </p:txBody>
      </p:sp>
    </p:spTree>
    <p:extLst>
      <p:ext uri="{BB962C8B-B14F-4D97-AF65-F5344CB8AC3E}">
        <p14:creationId xmlns:p14="http://schemas.microsoft.com/office/powerpoint/2010/main" val="4170297786"/>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702775" y="55743"/>
            <a:ext cx="3182580" cy="5149046"/>
          </a:xfrm>
        </p:spPr>
        <p:txBody>
          <a:bodyPr vert="horz" lIns="91440" tIns="45720" rIns="91440" bIns="45720" rtlCol="0" anchor="ctr">
            <a:normAutofit/>
          </a:bodyPr>
          <a:lstStyle/>
          <a:p>
            <a:pPr algn="ctr">
              <a:spcAft>
                <a:spcPts val="0"/>
              </a:spcAft>
            </a:pPr>
            <a:r>
              <a:rPr lang="en-US" sz="2400">
                <a:solidFill>
                  <a:srgbClr val="FFFFFF"/>
                </a:solidFill>
                <a:latin typeface="Century Gothic"/>
              </a:rPr>
              <a:t>Tyrone Scott,</a:t>
            </a:r>
          </a:p>
          <a:p>
            <a:pPr algn="ctr">
              <a:spcAft>
                <a:spcPts val="0"/>
              </a:spcAft>
            </a:pPr>
            <a:r>
              <a:rPr lang="en-US" sz="2000">
                <a:solidFill>
                  <a:srgbClr val="FFFFFF"/>
                </a:solidFill>
                <a:latin typeface="Century Gothic"/>
              </a:rPr>
              <a:t>First Up</a:t>
            </a:r>
          </a:p>
          <a:p>
            <a:pPr algn="ctr">
              <a:spcAft>
                <a:spcPts val="0"/>
              </a:spcAft>
            </a:pPr>
            <a:endParaRPr lang="en-US" sz="2000">
              <a:solidFill>
                <a:srgbClr val="FFFFFF"/>
              </a:solidFill>
              <a:latin typeface="Century Gothic" panose="020B0502020202020204" pitchFamily="34" charset="0"/>
            </a:endParaRPr>
          </a:p>
          <a:p>
            <a:pPr algn="ctr">
              <a:spcAft>
                <a:spcPts val="0"/>
              </a:spcAft>
            </a:pPr>
            <a:r>
              <a:rPr lang="en-US" sz="2800" b="1">
                <a:solidFill>
                  <a:srgbClr val="FFFFFF"/>
                </a:solidFill>
                <a:latin typeface="Century Gothic"/>
              </a:rPr>
              <a:t>Budget &amp; Policy updates</a:t>
            </a:r>
            <a:br>
              <a:rPr lang="en-US" sz="2000">
                <a:latin typeface="Century Gothic" panose="020B0502020202020204" pitchFamily="34" charset="0"/>
              </a:rPr>
            </a:br>
            <a:r>
              <a:rPr lang="en-US" sz="2000">
                <a:solidFill>
                  <a:srgbClr val="FFFFFF"/>
                </a:solidFill>
                <a:latin typeface="Century Gothic"/>
              </a:rPr>
              <a:t>- State &amp; Local -</a:t>
            </a:r>
          </a:p>
        </p:txBody>
      </p:sp>
      <p:pic>
        <p:nvPicPr>
          <p:cNvPr id="7" name="Picture 6" descr="A logo with text on it&#10;&#10;Description automatically generated">
            <a:extLst>
              <a:ext uri="{FF2B5EF4-FFF2-40B4-BE49-F238E27FC236}">
                <a16:creationId xmlns:a16="http://schemas.microsoft.com/office/drawing/2014/main" id="{9B32F934-C36A-13E4-32B9-A16CBCFE9420}"/>
              </a:ext>
            </a:extLst>
          </p:cNvPr>
          <p:cNvPicPr>
            <a:picLocks noChangeAspect="1"/>
          </p:cNvPicPr>
          <p:nvPr/>
        </p:nvPicPr>
        <p:blipFill>
          <a:blip r:embed="rId2"/>
          <a:stretch>
            <a:fillRect/>
          </a:stretch>
        </p:blipFill>
        <p:spPr>
          <a:xfrm>
            <a:off x="9149850" y="5219366"/>
            <a:ext cx="2421354" cy="1151689"/>
          </a:xfrm>
          <a:prstGeom prst="rect">
            <a:avLst/>
          </a:prstGeom>
        </p:spPr>
      </p:pic>
      <p:pic>
        <p:nvPicPr>
          <p:cNvPr id="21" name="Picture 20" descr="Vector Take Action Message Illustration Energy Resolution Simple Vector,  Energy, Resolution, Simple PNG and Vector with Transparent Background for  Free Download">
            <a:extLst>
              <a:ext uri="{FF2B5EF4-FFF2-40B4-BE49-F238E27FC236}">
                <a16:creationId xmlns:a16="http://schemas.microsoft.com/office/drawing/2014/main" id="{144B5914-C4DD-E33B-115C-8326A92FCC7A}"/>
              </a:ext>
            </a:extLst>
          </p:cNvPr>
          <p:cNvPicPr>
            <a:picLocks noChangeAspect="1"/>
          </p:cNvPicPr>
          <p:nvPr/>
        </p:nvPicPr>
        <p:blipFill>
          <a:blip r:embed="rId3"/>
          <a:stretch>
            <a:fillRect/>
          </a:stretch>
        </p:blipFill>
        <p:spPr>
          <a:xfrm rot="-960000">
            <a:off x="995145" y="4138753"/>
            <a:ext cx="2726442" cy="2548475"/>
          </a:xfrm>
          <a:prstGeom prst="rect">
            <a:avLst/>
          </a:prstGeom>
        </p:spPr>
      </p:pic>
      <p:pic>
        <p:nvPicPr>
          <p:cNvPr id="4" name="Picture 3" descr="A blue sign with white text&#10;&#10;AI-generated content may be incorrect.">
            <a:extLst>
              <a:ext uri="{FF2B5EF4-FFF2-40B4-BE49-F238E27FC236}">
                <a16:creationId xmlns:a16="http://schemas.microsoft.com/office/drawing/2014/main" id="{780201AF-DA32-6AE7-5CED-7EE1B0CF1066}"/>
              </a:ext>
            </a:extLst>
          </p:cNvPr>
          <p:cNvPicPr>
            <a:picLocks noChangeAspect="1"/>
          </p:cNvPicPr>
          <p:nvPr/>
        </p:nvPicPr>
        <p:blipFill>
          <a:blip r:embed="rId4"/>
          <a:stretch>
            <a:fillRect/>
          </a:stretch>
        </p:blipFill>
        <p:spPr>
          <a:xfrm>
            <a:off x="4235667" y="561158"/>
            <a:ext cx="4873974" cy="4505555"/>
          </a:xfrm>
          <a:prstGeom prst="rect">
            <a:avLst/>
          </a:prstGeom>
        </p:spPr>
      </p:pic>
      <p:sp>
        <p:nvSpPr>
          <p:cNvPr id="5" name="TextBox 4">
            <a:extLst>
              <a:ext uri="{FF2B5EF4-FFF2-40B4-BE49-F238E27FC236}">
                <a16:creationId xmlns:a16="http://schemas.microsoft.com/office/drawing/2014/main" id="{99C72C58-8FBB-F3B5-5D77-B53DB7FC87C0}"/>
              </a:ext>
            </a:extLst>
          </p:cNvPr>
          <p:cNvSpPr txBox="1"/>
          <p:nvPr/>
        </p:nvSpPr>
        <p:spPr>
          <a:xfrm rot="300000">
            <a:off x="8672291" y="1110402"/>
            <a:ext cx="2943585" cy="3046988"/>
          </a:xfrm>
          <a:prstGeom prst="rect">
            <a:avLst/>
          </a:prstGeom>
          <a:solidFill>
            <a:srgbClr val="99FF6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accent1"/>
                </a:solidFill>
                <a:latin typeface="Century Gothic"/>
              </a:rPr>
              <a:t>$284million for Child Care Teacher Recruitment &amp; Retention Initiative!</a:t>
            </a:r>
          </a:p>
        </p:txBody>
      </p:sp>
    </p:spTree>
    <p:extLst>
      <p:ext uri="{BB962C8B-B14F-4D97-AF65-F5344CB8AC3E}">
        <p14:creationId xmlns:p14="http://schemas.microsoft.com/office/powerpoint/2010/main" val="304895069"/>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98F76-C860-C9A7-9787-13D8DD505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8DDEB7-E8C6-DD59-B83C-31C074200C4C}"/>
              </a:ext>
            </a:extLst>
          </p:cNvPr>
          <p:cNvSpPr>
            <a:spLocks noGrp="1"/>
          </p:cNvSpPr>
          <p:nvPr>
            <p:ph type="title"/>
          </p:nvPr>
        </p:nvSpPr>
        <p:spPr>
          <a:xfrm>
            <a:off x="1879068" y="729658"/>
            <a:ext cx="8417858" cy="988332"/>
          </a:xfrm>
        </p:spPr>
        <p:txBody>
          <a:bodyPr anchor="ctr">
            <a:normAutofit fontScale="90000"/>
          </a:bodyPr>
          <a:lstStyle/>
          <a:p>
            <a:pPr algn="ctr"/>
            <a:r>
              <a:rPr lang="en-US" sz="3600">
                <a:latin typeface="Century Gothic"/>
                <a:cs typeface="Aharoni"/>
              </a:rPr>
              <a:t>Day Without Childcare 2025</a:t>
            </a:r>
            <a:br>
              <a:rPr lang="en-US" sz="2700">
                <a:latin typeface="Century Gothic"/>
                <a:cs typeface="Aharoni"/>
              </a:rPr>
            </a:br>
            <a:r>
              <a:rPr lang="en-US" sz="2700">
                <a:latin typeface="Century Gothic"/>
                <a:cs typeface="Aharoni"/>
              </a:rPr>
              <a:t>National AND Pennsylvania</a:t>
            </a:r>
            <a:endParaRPr lang="en-US" sz="2700">
              <a:latin typeface="Century Gothic" panose="020B0502020202020204" pitchFamily="34" charset="0"/>
              <a:cs typeface="Aharoni" panose="02010803020104030203" pitchFamily="2" charset="-79"/>
            </a:endParaRPr>
          </a:p>
        </p:txBody>
      </p:sp>
      <p:pic>
        <p:nvPicPr>
          <p:cNvPr id="5122" name="Picture 2" descr="Childcare Changemakers">
            <a:extLst>
              <a:ext uri="{FF2B5EF4-FFF2-40B4-BE49-F238E27FC236}">
                <a16:creationId xmlns:a16="http://schemas.microsoft.com/office/drawing/2014/main" id="{34A3F569-4A20-ACBB-E12E-77C70BBC80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0799" y="1984298"/>
            <a:ext cx="6650401" cy="4750286"/>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EDDE8ECC-7251-AF12-DCC4-49C69F484395}"/>
              </a:ext>
            </a:extLst>
          </p:cNvPr>
          <p:cNvSpPr/>
          <p:nvPr/>
        </p:nvSpPr>
        <p:spPr>
          <a:xfrm>
            <a:off x="3278131" y="4532027"/>
            <a:ext cx="5738368" cy="1342977"/>
          </a:xfrm>
          <a:prstGeom prst="ellipse">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69203057-9BB3-EB66-5697-1244A9770B33}"/>
              </a:ext>
            </a:extLst>
          </p:cNvPr>
          <p:cNvCxnSpPr/>
          <p:nvPr/>
        </p:nvCxnSpPr>
        <p:spPr>
          <a:xfrm>
            <a:off x="1504716" y="3534513"/>
            <a:ext cx="1727913" cy="142252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1196519-A3AB-0993-907B-EB7F9B5D9794}"/>
              </a:ext>
            </a:extLst>
          </p:cNvPr>
          <p:cNvCxnSpPr>
            <a:cxnSpLocks/>
          </p:cNvCxnSpPr>
          <p:nvPr/>
        </p:nvCxnSpPr>
        <p:spPr>
          <a:xfrm flipH="1">
            <a:off x="9109069" y="3547427"/>
            <a:ext cx="1785035" cy="1525842"/>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106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664029" y="1009397"/>
            <a:ext cx="3182580" cy="5149046"/>
          </a:xfrm>
        </p:spPr>
        <p:txBody>
          <a:bodyPr vert="horz" lIns="91440" tIns="45720" rIns="91440" bIns="45720" rtlCol="0" anchor="ctr">
            <a:normAutofit/>
          </a:bodyPr>
          <a:lstStyle/>
          <a:p>
            <a:pPr algn="ctr">
              <a:spcAft>
                <a:spcPts val="0"/>
              </a:spcAft>
            </a:pPr>
            <a:endParaRPr lang="en-US" sz="2400">
              <a:solidFill>
                <a:srgbClr val="FFFFFF"/>
              </a:solidFill>
              <a:latin typeface="Century Gothic" panose="020B0502020202020204" pitchFamily="34" charset="0"/>
            </a:endParaRPr>
          </a:p>
          <a:p>
            <a:pPr algn="ctr"/>
            <a:endParaRPr lang="en-US" sz="2400">
              <a:solidFill>
                <a:srgbClr val="FFFFFF"/>
              </a:solidFill>
              <a:latin typeface="Century Gothic" panose="020B0502020202020204" pitchFamily="34" charset="0"/>
            </a:endParaRPr>
          </a:p>
        </p:txBody>
      </p:sp>
      <p:pic>
        <p:nvPicPr>
          <p:cNvPr id="6148" name="Picture 4" descr="Types of Patient Advocacy | PainScale">
            <a:extLst>
              <a:ext uri="{FF2B5EF4-FFF2-40B4-BE49-F238E27FC236}">
                <a16:creationId xmlns:a16="http://schemas.microsoft.com/office/drawing/2014/main" id="{591189CC-FF33-9B45-F4F3-8C4641D7E8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311" b="7014"/>
          <a:stretch/>
        </p:blipFill>
        <p:spPr bwMode="auto">
          <a:xfrm>
            <a:off x="845081" y="699557"/>
            <a:ext cx="10501839" cy="5648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181221"/>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
                <a:srgbClr val="1A3260"/>
              </a:buClr>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A8084A8-889E-491B-BDFE-D88686D6FE3F}"/>
              </a:ext>
            </a:extLst>
          </p:cNvPr>
          <p:cNvSpPr>
            <a:spLocks noGrp="1"/>
          </p:cNvSpPr>
          <p:nvPr>
            <p:ph type="title"/>
          </p:nvPr>
        </p:nvSpPr>
        <p:spPr>
          <a:xfrm>
            <a:off x="6784550" y="512600"/>
            <a:ext cx="4826256" cy="4825409"/>
          </a:xfrm>
        </p:spPr>
        <p:txBody>
          <a:bodyPr anchor="ctr">
            <a:normAutofit/>
          </a:bodyPr>
          <a:lstStyle/>
          <a:p>
            <a:r>
              <a:rPr lang="en-US" sz="3600" b="1">
                <a:solidFill>
                  <a:schemeClr val="tx1"/>
                </a:solidFill>
                <a:latin typeface="Century Gothic" panose="020B0502020202020204" pitchFamily="34" charset="0"/>
              </a:rPr>
              <a:t>Kimberly Early</a:t>
            </a:r>
            <a:br>
              <a:rPr lang="en-US" sz="2400">
                <a:solidFill>
                  <a:schemeClr val="tx1"/>
                </a:solidFill>
                <a:latin typeface="Century Gothic" panose="020B0502020202020204" pitchFamily="34" charset="0"/>
              </a:rPr>
            </a:br>
            <a:r>
              <a:rPr lang="en-US" sz="2400">
                <a:solidFill>
                  <a:schemeClr val="tx1"/>
                </a:solidFill>
                <a:latin typeface="Century Gothic" panose="020B0502020202020204" pitchFamily="34" charset="0"/>
              </a:rPr>
              <a:t>Senior Director Public Policy and Advocacy</a:t>
            </a:r>
            <a:br>
              <a:rPr lang="en-US" sz="2400">
                <a:solidFill>
                  <a:schemeClr val="tx1"/>
                </a:solidFill>
                <a:latin typeface="Century Gothic" panose="020B0502020202020204" pitchFamily="34" charset="0"/>
              </a:rPr>
            </a:br>
            <a:br>
              <a:rPr lang="en-US" sz="2400">
                <a:solidFill>
                  <a:schemeClr val="tx1"/>
                </a:solidFill>
                <a:latin typeface="Century Gothic" panose="020B0502020202020204" pitchFamily="34" charset="0"/>
              </a:rPr>
            </a:br>
            <a:r>
              <a:rPr lang="en-US" sz="2400">
                <a:solidFill>
                  <a:schemeClr val="tx1"/>
                </a:solidFill>
                <a:latin typeface="Century Gothic" panose="020B0502020202020204" pitchFamily="34" charset="0"/>
              </a:rPr>
              <a:t>kearly@pennaeyc.org</a:t>
            </a:r>
            <a:br>
              <a:rPr lang="en-US" sz="2400">
                <a:solidFill>
                  <a:schemeClr val="tx1"/>
                </a:solidFill>
                <a:latin typeface="Century Gothic" panose="020B0502020202020204" pitchFamily="34" charset="0"/>
              </a:rPr>
            </a:br>
            <a:br>
              <a:rPr lang="en-US" sz="2400">
                <a:solidFill>
                  <a:schemeClr val="tx1"/>
                </a:solidFill>
                <a:latin typeface="Century Gothic" panose="020B0502020202020204" pitchFamily="34" charset="0"/>
              </a:rPr>
            </a:br>
            <a:r>
              <a:rPr lang="en-US" sz="2400">
                <a:solidFill>
                  <a:schemeClr val="tx1"/>
                </a:solidFill>
                <a:latin typeface="Century Gothic" panose="020B0502020202020204" pitchFamily="34" charset="0"/>
              </a:rPr>
              <a:t>pennaeyc.org</a:t>
            </a:r>
            <a:br>
              <a:rPr lang="en-US" sz="2400">
                <a:solidFill>
                  <a:schemeClr val="tx1"/>
                </a:solidFill>
                <a:latin typeface="Century Gothic" panose="020B0502020202020204" pitchFamily="34" charset="0"/>
              </a:rPr>
            </a:br>
            <a:endParaRPr lang="en-US" sz="2400">
              <a:solidFill>
                <a:schemeClr val="tx1"/>
              </a:solidFill>
              <a:latin typeface="Century Gothic" panose="020B0502020202020204" pitchFamily="34" charset="0"/>
            </a:endParaRPr>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D813817B-0ED4-54F1-96B8-1FDB6060F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0240" y="4567316"/>
            <a:ext cx="4828032" cy="1546284"/>
          </a:xfrm>
          <a:prstGeom prst="rect">
            <a:avLst/>
          </a:prstGeom>
        </p:spPr>
      </p:pic>
      <p:sp>
        <p:nvSpPr>
          <p:cNvPr id="3" name="TextBox 2">
            <a:extLst>
              <a:ext uri="{FF2B5EF4-FFF2-40B4-BE49-F238E27FC236}">
                <a16:creationId xmlns:a16="http://schemas.microsoft.com/office/drawing/2014/main" id="{5FD66A39-17DD-00B0-332E-BFAD4CA6AE6C}"/>
              </a:ext>
            </a:extLst>
          </p:cNvPr>
          <p:cNvSpPr txBox="1"/>
          <p:nvPr/>
        </p:nvSpPr>
        <p:spPr>
          <a:xfrm>
            <a:off x="630265" y="1986366"/>
            <a:ext cx="484838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solidFill>
                  <a:schemeClr val="bg1"/>
                </a:solidFill>
                <a:latin typeface="Century Gothic"/>
              </a:rPr>
              <a:t>The Process of A Bill and The Budget Cycle</a:t>
            </a:r>
            <a:endParaRPr lang="en-US" sz="4000">
              <a:solidFill>
                <a:schemeClr val="bg1"/>
              </a:solidFill>
              <a:latin typeface="Century Gothic"/>
              <a:ea typeface="Segoe UI Historic"/>
              <a:cs typeface="Arial"/>
            </a:endParaRPr>
          </a:p>
        </p:txBody>
      </p:sp>
    </p:spTree>
    <p:extLst>
      <p:ext uri="{BB962C8B-B14F-4D97-AF65-F5344CB8AC3E}">
        <p14:creationId xmlns:p14="http://schemas.microsoft.com/office/powerpoint/2010/main" val="1360410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991F3-BF4D-4AB2-B40C-8E62C34A9D15}"/>
              </a:ext>
            </a:extLst>
          </p:cNvPr>
          <p:cNvSpPr>
            <a:spLocks noGrp="1"/>
          </p:cNvSpPr>
          <p:nvPr>
            <p:ph type="title"/>
          </p:nvPr>
        </p:nvSpPr>
        <p:spPr/>
        <p:txBody>
          <a:bodyPr anchor="ctr"/>
          <a:lstStyle/>
          <a:p>
            <a:r>
              <a:rPr lang="en-US">
                <a:latin typeface="Century Gothic" panose="020B0502020202020204" pitchFamily="34" charset="0"/>
              </a:rPr>
              <a:t>Federal Budget Process</a:t>
            </a:r>
          </a:p>
        </p:txBody>
      </p:sp>
      <p:sp>
        <p:nvSpPr>
          <p:cNvPr id="3" name="Content Placeholder 2">
            <a:extLst>
              <a:ext uri="{FF2B5EF4-FFF2-40B4-BE49-F238E27FC236}">
                <a16:creationId xmlns:a16="http://schemas.microsoft.com/office/drawing/2014/main" id="{02F951B5-63C4-4B10-8036-E242ACCE7D28}"/>
              </a:ext>
            </a:extLst>
          </p:cNvPr>
          <p:cNvSpPr>
            <a:spLocks noGrp="1"/>
          </p:cNvSpPr>
          <p:nvPr>
            <p:ph idx="1"/>
          </p:nvPr>
        </p:nvSpPr>
        <p:spPr>
          <a:xfrm>
            <a:off x="581192" y="2081344"/>
            <a:ext cx="11029615" cy="4426781"/>
          </a:xfrm>
        </p:spPr>
        <p:txBody>
          <a:bodyPr>
            <a:normAutofit fontScale="25000" lnSpcReduction="20000"/>
          </a:bodyPr>
          <a:lstStyle/>
          <a:p>
            <a:pPr>
              <a:buClrTx/>
              <a:buSzPct val="100000"/>
              <a:buFont typeface="Arial" panose="020B0604020202020204" pitchFamily="34" charset="0"/>
              <a:buChar char="•"/>
            </a:pPr>
            <a:r>
              <a:rPr lang="en-US" sz="8000">
                <a:solidFill>
                  <a:schemeClr val="tx1"/>
                </a:solidFill>
                <a:latin typeface="Century Gothic" panose="020B0502020202020204" pitchFamily="34" charset="0"/>
                <a:cs typeface="Arial" panose="020B0604020202020204" pitchFamily="34" charset="0"/>
              </a:rPr>
              <a:t>Federal fiscal year is October 1st – September 30th</a:t>
            </a:r>
          </a:p>
          <a:p>
            <a:pPr>
              <a:buClrTx/>
              <a:buSzPct val="100000"/>
              <a:buFont typeface="Arial" panose="020B0604020202020204" pitchFamily="34" charset="0"/>
              <a:buChar char="•"/>
            </a:pPr>
            <a:r>
              <a:rPr lang="en-US" sz="8000">
                <a:solidFill>
                  <a:schemeClr val="tx1"/>
                </a:solidFill>
                <a:latin typeface="Century Gothic" panose="020B0502020202020204" pitchFamily="34" charset="0"/>
                <a:cs typeface="Arial" panose="020B0604020202020204" pitchFamily="34" charset="0"/>
              </a:rPr>
              <a:t>February/March: President submits a detailed budget plan for the coming fiscal year.</a:t>
            </a:r>
          </a:p>
          <a:p>
            <a:pPr>
              <a:buClrTx/>
              <a:buSzPct val="100000"/>
              <a:buFont typeface="Arial" panose="020B0604020202020204" pitchFamily="34" charset="0"/>
              <a:buChar char="•"/>
            </a:pPr>
            <a:r>
              <a:rPr lang="en-US" sz="8000">
                <a:solidFill>
                  <a:schemeClr val="tx1"/>
                </a:solidFill>
                <a:latin typeface="Century Gothic" panose="020B0502020202020204" pitchFamily="34" charset="0"/>
                <a:cs typeface="Arial" panose="020B0604020202020204" pitchFamily="34" charset="0"/>
              </a:rPr>
              <a:t>March - May: House and Senate Appropriations Committees prepare own budget plans.</a:t>
            </a:r>
          </a:p>
          <a:p>
            <a:pPr>
              <a:buClrTx/>
              <a:buSzPct val="100000"/>
              <a:buFont typeface="Arial" panose="020B0604020202020204" pitchFamily="34" charset="0"/>
              <a:buChar char="•"/>
            </a:pPr>
            <a:r>
              <a:rPr lang="en-US" sz="8000">
                <a:solidFill>
                  <a:schemeClr val="tx1"/>
                </a:solidFill>
                <a:latin typeface="Century Gothic" panose="020B0502020202020204" pitchFamily="34" charset="0"/>
                <a:cs typeface="Arial" panose="020B0604020202020204" pitchFamily="34" charset="0"/>
              </a:rPr>
              <a:t>April - September: Advocate to members of Congress as they develop their bills.</a:t>
            </a:r>
          </a:p>
          <a:p>
            <a:pPr lvl="1">
              <a:buClrTx/>
              <a:buSzPct val="100000"/>
              <a:buFont typeface="Arial" panose="020B0604020202020204" pitchFamily="34" charset="0"/>
              <a:buChar char="•"/>
            </a:pPr>
            <a:r>
              <a:rPr lang="en-US" sz="7600">
                <a:solidFill>
                  <a:schemeClr val="tx1"/>
                </a:solidFill>
                <a:latin typeface="Century Gothic" panose="020B0502020202020204" pitchFamily="34" charset="0"/>
                <a:cs typeface="Arial" panose="020B0604020202020204" pitchFamily="34" charset="0"/>
              </a:rPr>
              <a:t>The US House and Senate Appropriations Committees are divided into 12 subcommittees and each committee holds hearings to discuss budget requests and needs.</a:t>
            </a:r>
          </a:p>
          <a:p>
            <a:pPr lvl="1">
              <a:buClrTx/>
              <a:buSzPct val="100000"/>
              <a:buFont typeface="Arial" panose="020B0604020202020204" pitchFamily="34" charset="0"/>
              <a:buChar char="•"/>
            </a:pPr>
            <a:r>
              <a:rPr lang="en-US" sz="7800">
                <a:solidFill>
                  <a:schemeClr val="tx1"/>
                </a:solidFill>
                <a:latin typeface="Century Gothic" panose="020B0502020202020204" pitchFamily="34" charset="0"/>
                <a:cs typeface="Arial" panose="020B0604020202020204" pitchFamily="34" charset="0"/>
              </a:rPr>
              <a:t>Each subcommittee then comes up with a bill that must pass both chambers and be signed by the president to take effect. </a:t>
            </a:r>
          </a:p>
          <a:p>
            <a:pPr lvl="1">
              <a:buClrTx/>
              <a:buSzPct val="100000"/>
              <a:buFont typeface="Arial" panose="020B0604020202020204" pitchFamily="34" charset="0"/>
              <a:buChar char="•"/>
            </a:pPr>
            <a:r>
              <a:rPr lang="en-US" sz="7800">
                <a:solidFill>
                  <a:schemeClr val="tx1"/>
                </a:solidFill>
                <a:latin typeface="Century Gothic" panose="020B0502020202020204" pitchFamily="34" charset="0"/>
                <a:cs typeface="Arial" panose="020B0604020202020204" pitchFamily="34" charset="0"/>
              </a:rPr>
              <a:t>Early care and education included in “Labor, HHS, Education and Related Agencies” bills</a:t>
            </a:r>
          </a:p>
          <a:p>
            <a:pPr lvl="1">
              <a:buClrTx/>
              <a:buSzPct val="100000"/>
              <a:buFont typeface="Arial" panose="020B0604020202020204" pitchFamily="34" charset="0"/>
              <a:buChar char="•"/>
            </a:pPr>
            <a:r>
              <a:rPr lang="en-US" sz="7800">
                <a:solidFill>
                  <a:schemeClr val="tx1"/>
                </a:solidFill>
                <a:latin typeface="Century Gothic" panose="020B0502020202020204" pitchFamily="34" charset="0"/>
                <a:cs typeface="Arial" panose="020B0604020202020204" pitchFamily="34" charset="0"/>
              </a:rPr>
              <a:t>If this does not take place before September 30, to avoid a government shutdown, a continuing resolution can be used.</a:t>
            </a:r>
          </a:p>
          <a:p>
            <a:endParaRPr lang="en-US">
              <a:latin typeface="Century Gothic" panose="020B0502020202020204" pitchFamily="34" charset="0"/>
            </a:endParaRPr>
          </a:p>
        </p:txBody>
      </p:sp>
    </p:spTree>
    <p:extLst>
      <p:ext uri="{BB962C8B-B14F-4D97-AF65-F5344CB8AC3E}">
        <p14:creationId xmlns:p14="http://schemas.microsoft.com/office/powerpoint/2010/main" val="3051188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C71CF-4205-4CBF-EB42-69D2E4D7ED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2A8CA-221A-FE8B-1FAE-C63E8C5BC32D}"/>
              </a:ext>
            </a:extLst>
          </p:cNvPr>
          <p:cNvSpPr>
            <a:spLocks noGrp="1"/>
          </p:cNvSpPr>
          <p:nvPr>
            <p:ph type="title"/>
          </p:nvPr>
        </p:nvSpPr>
        <p:spPr/>
        <p:txBody>
          <a:bodyPr anchor="ctr"/>
          <a:lstStyle/>
          <a:p>
            <a:r>
              <a:rPr lang="en-US" sz="2800">
                <a:latin typeface="Century Gothic" panose="020B0502020202020204" pitchFamily="34" charset="0"/>
                <a:cs typeface="Arial" panose="020B0604020202020204" pitchFamily="34" charset="0"/>
              </a:rPr>
              <a:t>PA State Budget Process</a:t>
            </a:r>
            <a:endParaRPr lang="en-US">
              <a:latin typeface="Century Gothic" panose="020B0502020202020204" pitchFamily="34" charset="0"/>
            </a:endParaRPr>
          </a:p>
        </p:txBody>
      </p:sp>
      <p:sp>
        <p:nvSpPr>
          <p:cNvPr id="3" name="Content Placeholder 2">
            <a:extLst>
              <a:ext uri="{FF2B5EF4-FFF2-40B4-BE49-F238E27FC236}">
                <a16:creationId xmlns:a16="http://schemas.microsoft.com/office/drawing/2014/main" id="{B3D2602C-DE75-0D06-6DF5-C442F217FA6A}"/>
              </a:ext>
            </a:extLst>
          </p:cNvPr>
          <p:cNvSpPr>
            <a:spLocks noGrp="1"/>
          </p:cNvSpPr>
          <p:nvPr>
            <p:ph idx="1"/>
          </p:nvPr>
        </p:nvSpPr>
        <p:spPr>
          <a:xfrm>
            <a:off x="581192" y="1918742"/>
            <a:ext cx="11029615" cy="3672589"/>
          </a:xfrm>
        </p:spPr>
        <p:txBody>
          <a:bodyPr>
            <a:normAutofit fontScale="25000" lnSpcReduction="20000"/>
          </a:bodyPr>
          <a:lstStyle/>
          <a:p>
            <a:pPr marR="0" lvl="0" algn="l" defTabSz="457200" rtl="0" eaLnBrk="1" fontAlgn="auto" latinLnBrk="0" hangingPunct="1">
              <a:lnSpc>
                <a:spcPct val="100000"/>
              </a:lnSpc>
              <a:spcBef>
                <a:spcPts val="1000"/>
              </a:spcBef>
              <a:spcAft>
                <a:spcPts val="0"/>
              </a:spcAft>
              <a:buClr>
                <a:schemeClr val="tx1"/>
              </a:buClr>
              <a:buSzPct val="100000"/>
              <a:buFont typeface="Arial" panose="020B0604020202020204" pitchFamily="34" charset="0"/>
              <a:buChar char="•"/>
              <a:tabLst/>
              <a:defRPr/>
            </a:pPr>
            <a:r>
              <a:rPr kumimoji="0" lang="en-US" sz="8000" b="0" i="0" u="none" strike="noStrike" kern="1200" cap="none" spc="0" normalizeH="0" baseline="0" noProof="0">
                <a:ln>
                  <a:noFill/>
                </a:ln>
                <a:solidFill>
                  <a:schemeClr val="tx1"/>
                </a:solidFill>
                <a:effectLst/>
                <a:uLnTx/>
                <a:uFillTx/>
                <a:latin typeface="Century Gothic" panose="020B0502020202020204" pitchFamily="34" charset="0"/>
                <a:cs typeface="Arial" panose="020B0604020202020204" pitchFamily="34" charset="0"/>
              </a:rPr>
              <a:t>State fiscal year is July 1st – June 30th</a:t>
            </a:r>
          </a:p>
          <a:p>
            <a:pPr marR="0" lvl="0" algn="l" defTabSz="457200" rtl="0" eaLnBrk="1" fontAlgn="auto" latinLnBrk="0" hangingPunct="1">
              <a:lnSpc>
                <a:spcPct val="100000"/>
              </a:lnSpc>
              <a:spcBef>
                <a:spcPts val="1000"/>
              </a:spcBef>
              <a:spcAft>
                <a:spcPts val="0"/>
              </a:spcAft>
              <a:buClr>
                <a:schemeClr val="tx1"/>
              </a:buClr>
              <a:buSzPct val="100000"/>
              <a:buFont typeface="Arial" panose="020B0604020202020204" pitchFamily="34" charset="0"/>
              <a:buChar char="•"/>
              <a:tabLst/>
              <a:defRPr/>
            </a:pPr>
            <a:r>
              <a:rPr kumimoji="0" lang="en-US" sz="8000" b="0" i="0" u="none" strike="noStrike" kern="1200" cap="none" spc="0" normalizeH="0" baseline="0" noProof="0">
                <a:ln>
                  <a:noFill/>
                </a:ln>
                <a:solidFill>
                  <a:schemeClr val="tx1"/>
                </a:solidFill>
                <a:effectLst/>
                <a:uLnTx/>
                <a:uFillTx/>
                <a:latin typeface="Century Gothic" panose="020B0502020202020204" pitchFamily="34" charset="0"/>
                <a:cs typeface="Arial" panose="020B0604020202020204" pitchFamily="34" charset="0"/>
              </a:rPr>
              <a:t>August - October: All state agencies are asked to submit their budget requests to the Governor’s budget office. </a:t>
            </a:r>
          </a:p>
          <a:p>
            <a:pPr marR="0" lvl="0" algn="l" defTabSz="457200" rtl="0" eaLnBrk="1" fontAlgn="auto" latinLnBrk="0" hangingPunct="1">
              <a:lnSpc>
                <a:spcPct val="100000"/>
              </a:lnSpc>
              <a:spcBef>
                <a:spcPts val="1000"/>
              </a:spcBef>
              <a:spcAft>
                <a:spcPts val="0"/>
              </a:spcAft>
              <a:buClr>
                <a:schemeClr val="tx1"/>
              </a:buClr>
              <a:buSzPct val="100000"/>
              <a:buFont typeface="Arial" panose="020B0604020202020204" pitchFamily="34" charset="0"/>
              <a:buChar char="•"/>
              <a:tabLst/>
              <a:defRPr/>
            </a:pPr>
            <a:r>
              <a:rPr kumimoji="0" lang="en-US" sz="8000" b="0" i="0" u="none" strike="noStrike" kern="1200" cap="none" spc="0" normalizeH="0" baseline="0" noProof="0">
                <a:ln>
                  <a:noFill/>
                </a:ln>
                <a:solidFill>
                  <a:schemeClr val="tx1"/>
                </a:solidFill>
                <a:effectLst/>
                <a:uLnTx/>
                <a:uFillTx/>
                <a:latin typeface="Century Gothic" panose="020B0502020202020204" pitchFamily="34" charset="0"/>
                <a:cs typeface="Arial" panose="020B0604020202020204" pitchFamily="34" charset="0"/>
              </a:rPr>
              <a:t>November - January: Governor’s budget office develops their budget proposal.</a:t>
            </a:r>
          </a:p>
          <a:p>
            <a:pPr marR="0" lvl="0" algn="l" defTabSz="457200" rtl="0" eaLnBrk="1" fontAlgn="auto" latinLnBrk="0" hangingPunct="1">
              <a:lnSpc>
                <a:spcPct val="100000"/>
              </a:lnSpc>
              <a:spcBef>
                <a:spcPts val="1000"/>
              </a:spcBef>
              <a:spcAft>
                <a:spcPts val="0"/>
              </a:spcAft>
              <a:buClr>
                <a:schemeClr val="tx1"/>
              </a:buClr>
              <a:buSzPct val="100000"/>
              <a:buFont typeface="Arial" panose="020B0604020202020204" pitchFamily="34" charset="0"/>
              <a:buChar char="•"/>
              <a:tabLst/>
              <a:defRPr/>
            </a:pPr>
            <a:r>
              <a:rPr kumimoji="0" lang="en-US" sz="8000" b="0" i="0" u="none" strike="noStrike" kern="1200" cap="none" spc="0" normalizeH="0" baseline="0" noProof="0">
                <a:ln>
                  <a:noFill/>
                </a:ln>
                <a:solidFill>
                  <a:schemeClr val="tx1"/>
                </a:solidFill>
                <a:effectLst/>
                <a:uLnTx/>
                <a:uFillTx/>
                <a:latin typeface="Century Gothic" panose="020B0502020202020204" pitchFamily="34" charset="0"/>
                <a:cs typeface="Arial" panose="020B0604020202020204" pitchFamily="34" charset="0"/>
              </a:rPr>
              <a:t>February: Governor presents the proposal to the General Assembly.</a:t>
            </a:r>
          </a:p>
          <a:p>
            <a:pPr marR="0" lvl="0" algn="l" defTabSz="457200" rtl="0" eaLnBrk="1" fontAlgn="auto" latinLnBrk="0" hangingPunct="1">
              <a:lnSpc>
                <a:spcPct val="100000"/>
              </a:lnSpc>
              <a:spcBef>
                <a:spcPts val="1000"/>
              </a:spcBef>
              <a:spcAft>
                <a:spcPts val="0"/>
              </a:spcAft>
              <a:buClr>
                <a:schemeClr val="tx1"/>
              </a:buClr>
              <a:buSzPct val="100000"/>
              <a:buFont typeface="Arial" panose="020B0604020202020204" pitchFamily="34" charset="0"/>
              <a:buChar char="•"/>
              <a:tabLst/>
              <a:defRPr/>
            </a:pPr>
            <a:r>
              <a:rPr lang="en-US" sz="8000">
                <a:solidFill>
                  <a:schemeClr val="tx1"/>
                </a:solidFill>
                <a:latin typeface="Century Gothic" panose="020B0502020202020204" pitchFamily="34" charset="0"/>
                <a:cs typeface="Arial" panose="020B0604020202020204" pitchFamily="34" charset="0"/>
              </a:rPr>
              <a:t>March and April: Several weeks of budget hearings are held where some state agencies are asked to meet with the House and Senate Appropriations Committees and outline specifics of their agency’s proposed budget.</a:t>
            </a:r>
          </a:p>
          <a:p>
            <a:pPr marR="0" lvl="0" algn="l" defTabSz="457200" rtl="0" eaLnBrk="1" fontAlgn="auto" latinLnBrk="0" hangingPunct="1">
              <a:lnSpc>
                <a:spcPct val="100000"/>
              </a:lnSpc>
              <a:spcBef>
                <a:spcPts val="1000"/>
              </a:spcBef>
              <a:spcAft>
                <a:spcPts val="0"/>
              </a:spcAft>
              <a:buClr>
                <a:schemeClr val="tx1"/>
              </a:buClr>
              <a:buSzPct val="100000"/>
              <a:buFont typeface="Arial" panose="020B0604020202020204" pitchFamily="34" charset="0"/>
              <a:buChar char="•"/>
              <a:tabLst/>
              <a:defRPr/>
            </a:pPr>
            <a:r>
              <a:rPr lang="en-US" sz="8000">
                <a:solidFill>
                  <a:schemeClr val="tx1"/>
                </a:solidFill>
                <a:latin typeface="Century Gothic" panose="020B0502020202020204" pitchFamily="34" charset="0"/>
                <a:cs typeface="Arial" panose="020B0604020202020204" pitchFamily="34" charset="0"/>
              </a:rPr>
              <a:t>April - June: Typically, budget bill is developed, the House of Representatives and Senate vote on the final bill and the Governor signs it. </a:t>
            </a:r>
          </a:p>
          <a:p>
            <a:endParaRPr lang="en-US">
              <a:latin typeface="Century Gothic" panose="020B0502020202020204" pitchFamily="34" charset="0"/>
            </a:endParaRPr>
          </a:p>
        </p:txBody>
      </p:sp>
    </p:spTree>
    <p:extLst>
      <p:ext uri="{BB962C8B-B14F-4D97-AF65-F5344CB8AC3E}">
        <p14:creationId xmlns:p14="http://schemas.microsoft.com/office/powerpoint/2010/main" val="4071233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4F688-A343-81F6-CCE9-2774F2D0BB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B3669B-B64E-90D3-9036-29EF5C25ED06}"/>
              </a:ext>
            </a:extLst>
          </p:cNvPr>
          <p:cNvSpPr>
            <a:spLocks noGrp="1"/>
          </p:cNvSpPr>
          <p:nvPr>
            <p:ph type="title"/>
          </p:nvPr>
        </p:nvSpPr>
        <p:spPr/>
        <p:txBody>
          <a:bodyPr anchor="ctr"/>
          <a:lstStyle/>
          <a:p>
            <a:r>
              <a:rPr lang="en-US">
                <a:latin typeface="Century Gothic" panose="020B0502020202020204" pitchFamily="34" charset="0"/>
                <a:ea typeface="Arial"/>
                <a:cs typeface="Arial"/>
                <a:sym typeface="Arial"/>
              </a:rPr>
              <a:t>Child Care Funding in Pennsylvania</a:t>
            </a:r>
            <a:endParaRPr lang="en-US">
              <a:latin typeface="Century Gothic" panose="020B0502020202020204" pitchFamily="34" charset="0"/>
            </a:endParaRPr>
          </a:p>
        </p:txBody>
      </p:sp>
      <p:sp>
        <p:nvSpPr>
          <p:cNvPr id="3" name="Content Placeholder 2">
            <a:extLst>
              <a:ext uri="{FF2B5EF4-FFF2-40B4-BE49-F238E27FC236}">
                <a16:creationId xmlns:a16="http://schemas.microsoft.com/office/drawing/2014/main" id="{0345F517-E0D5-A874-819B-12D99898C64B}"/>
              </a:ext>
            </a:extLst>
          </p:cNvPr>
          <p:cNvSpPr>
            <a:spLocks noGrp="1"/>
          </p:cNvSpPr>
          <p:nvPr>
            <p:ph idx="1"/>
          </p:nvPr>
        </p:nvSpPr>
        <p:spPr>
          <a:xfrm>
            <a:off x="581192" y="2180496"/>
            <a:ext cx="11029615" cy="4426781"/>
          </a:xfrm>
        </p:spPr>
        <p:txBody>
          <a:bodyPr>
            <a:normAutofit/>
          </a:bodyPr>
          <a:lstStyle/>
          <a:p>
            <a:pPr marL="0" marR="0" lvl="0" indent="0" algn="l" defTabSz="457200" rtl="0" eaLnBrk="1" fontAlgn="auto" latinLnBrk="0" hangingPunct="1">
              <a:lnSpc>
                <a:spcPct val="100000"/>
              </a:lnSpc>
              <a:spcBef>
                <a:spcPts val="1000"/>
              </a:spcBef>
              <a:spcAft>
                <a:spcPts val="0"/>
              </a:spcAft>
              <a:buClr>
                <a:schemeClr val="tx1"/>
              </a:buClr>
              <a:buSzPct val="100000"/>
              <a:buNone/>
              <a:tabLst/>
              <a:defRPr/>
            </a:pPr>
            <a:endParaRPr lang="en-US" sz="8000">
              <a:solidFill>
                <a:schemeClr val="tx1"/>
              </a:solidFill>
              <a:latin typeface="Arial" panose="020B0604020202020204" pitchFamily="34" charset="0"/>
              <a:cs typeface="Arial" panose="020B0604020202020204" pitchFamily="34" charset="0"/>
            </a:endParaRPr>
          </a:p>
          <a:p>
            <a:endParaRPr lang="en-US">
              <a:latin typeface="Century Gothic" panose="020B0502020202020204" pitchFamily="34" charset="0"/>
            </a:endParaRPr>
          </a:p>
        </p:txBody>
      </p:sp>
      <p:pic>
        <p:nvPicPr>
          <p:cNvPr id="5" name="Picture 4">
            <a:extLst>
              <a:ext uri="{FF2B5EF4-FFF2-40B4-BE49-F238E27FC236}">
                <a16:creationId xmlns:a16="http://schemas.microsoft.com/office/drawing/2014/main" id="{2296B021-EECE-8EFB-CF68-10AE814430C3}"/>
              </a:ext>
            </a:extLst>
          </p:cNvPr>
          <p:cNvPicPr>
            <a:picLocks noChangeAspect="1"/>
          </p:cNvPicPr>
          <p:nvPr/>
        </p:nvPicPr>
        <p:blipFill>
          <a:blip r:embed="rId3"/>
          <a:stretch>
            <a:fillRect/>
          </a:stretch>
        </p:blipFill>
        <p:spPr>
          <a:xfrm>
            <a:off x="437142" y="1984494"/>
            <a:ext cx="11317714" cy="4561256"/>
          </a:xfrm>
          <a:prstGeom prst="rect">
            <a:avLst/>
          </a:prstGeom>
        </p:spPr>
      </p:pic>
      <p:sp>
        <p:nvSpPr>
          <p:cNvPr id="6" name="TextBox 5">
            <a:extLst>
              <a:ext uri="{FF2B5EF4-FFF2-40B4-BE49-F238E27FC236}">
                <a16:creationId xmlns:a16="http://schemas.microsoft.com/office/drawing/2014/main" id="{567F8F02-448B-A6BE-2886-796ED176DC7A}"/>
              </a:ext>
            </a:extLst>
          </p:cNvPr>
          <p:cNvSpPr txBox="1"/>
          <p:nvPr/>
        </p:nvSpPr>
        <p:spPr>
          <a:xfrm>
            <a:off x="461819" y="6433947"/>
            <a:ext cx="725811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a:ln>
                  <a:noFill/>
                </a:ln>
                <a:solidFill>
                  <a:prstClr val="black"/>
                </a:solidFill>
                <a:effectLst/>
                <a:uLnTx/>
                <a:uFillTx/>
                <a:latin typeface="Gill Sans MT" panose="020B0502020104020203"/>
                <a:ea typeface="+mn-ea"/>
                <a:cs typeface="+mn-cs"/>
              </a:rPr>
              <a:t>8, 9, 10, 11, 12, 13</a:t>
            </a: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  </a:t>
            </a:r>
            <a:r>
              <a:rPr kumimoji="0" lang="en-US" sz="1200" b="0" i="0" u="none" strike="noStrike" kern="1200" cap="none" spc="0" normalizeH="0" baseline="0" noProof="0">
                <a:ln>
                  <a:noFill/>
                </a:ln>
                <a:solidFill>
                  <a:srgbClr val="002060"/>
                </a:solidFill>
                <a:effectLst/>
                <a:uLnTx/>
                <a:uFillTx/>
                <a:latin typeface="Gill Sans MT" panose="020B0502020104020203"/>
                <a:ea typeface="+mn-ea"/>
                <a:cs typeface="+mn-cs"/>
                <a:hlinkClick r:id="rId4">
                  <a:extLst>
                    <a:ext uri="{A12FA001-AC4F-418D-AE19-62706E023703}">
                      <ahyp:hlinkClr xmlns:ahyp="http://schemas.microsoft.com/office/drawing/2018/hyperlinkcolor" val="tx"/>
                    </a:ext>
                  </a:extLst>
                </a:hlinkClick>
              </a:rPr>
              <a:t>https://www.legis.state.pa.us/cfdocs/legis/li/uconsCheck.cfm?yr=2024&amp;sessInd=0&amp;act=1A</a:t>
            </a:r>
            <a:r>
              <a:rPr kumimoji="0" lang="en-US" sz="1200" b="0" i="0" u="none" strike="noStrike" kern="1200" cap="none" spc="0" normalizeH="0" baseline="0" noProof="0">
                <a:ln>
                  <a:noFill/>
                </a:ln>
                <a:solidFill>
                  <a:srgbClr val="002060"/>
                </a:solidFill>
                <a:effectLst/>
                <a:uLnTx/>
                <a:uFillTx/>
                <a:latin typeface="Gill Sans MT" panose="020B0502020104020203"/>
                <a:ea typeface="+mn-ea"/>
                <a:cs typeface="+mn-cs"/>
              </a:rPr>
              <a:t> </a:t>
            </a:r>
          </a:p>
        </p:txBody>
      </p:sp>
    </p:spTree>
    <p:extLst>
      <p:ext uri="{BB962C8B-B14F-4D97-AF65-F5344CB8AC3E}">
        <p14:creationId xmlns:p14="http://schemas.microsoft.com/office/powerpoint/2010/main" val="2312841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B99E8-5642-3812-88EA-CFB0033037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53535-2024-32E2-8CC8-3C1E0170F0A1}"/>
              </a:ext>
            </a:extLst>
          </p:cNvPr>
          <p:cNvSpPr>
            <a:spLocks noGrp="1"/>
          </p:cNvSpPr>
          <p:nvPr>
            <p:ph type="title"/>
          </p:nvPr>
        </p:nvSpPr>
        <p:spPr/>
        <p:txBody>
          <a:bodyPr anchor="ctr"/>
          <a:lstStyle/>
          <a:p>
            <a:r>
              <a:rPr lang="en-US">
                <a:latin typeface="Century Gothic" panose="020B0502020202020204" pitchFamily="34" charset="0"/>
                <a:ea typeface="Arial"/>
                <a:cs typeface="Arial"/>
                <a:sym typeface="Arial"/>
              </a:rPr>
              <a:t>The life cycle of a House Bill in Pennsylvania</a:t>
            </a:r>
            <a:endParaRPr lang="en-US">
              <a:latin typeface="Century Gothic" panose="020B0502020202020204" pitchFamily="34" charset="0"/>
            </a:endParaRPr>
          </a:p>
        </p:txBody>
      </p:sp>
      <p:sp>
        <p:nvSpPr>
          <p:cNvPr id="3" name="Content Placeholder 2">
            <a:extLst>
              <a:ext uri="{FF2B5EF4-FFF2-40B4-BE49-F238E27FC236}">
                <a16:creationId xmlns:a16="http://schemas.microsoft.com/office/drawing/2014/main" id="{5A136E79-8704-F6F0-40C5-F74646AD0649}"/>
              </a:ext>
            </a:extLst>
          </p:cNvPr>
          <p:cNvSpPr>
            <a:spLocks noGrp="1"/>
          </p:cNvSpPr>
          <p:nvPr>
            <p:ph idx="1"/>
          </p:nvPr>
        </p:nvSpPr>
        <p:spPr>
          <a:xfrm>
            <a:off x="581192" y="2180496"/>
            <a:ext cx="11029615" cy="4426781"/>
          </a:xfrm>
        </p:spPr>
        <p:txBody>
          <a:bodyPr>
            <a:normAutofit/>
          </a:bodyPr>
          <a:lstStyle/>
          <a:p>
            <a:pPr marL="0" marR="0" lvl="0" indent="0" algn="l" defTabSz="457200" rtl="0" eaLnBrk="1" fontAlgn="auto" latinLnBrk="0" hangingPunct="1">
              <a:lnSpc>
                <a:spcPct val="100000"/>
              </a:lnSpc>
              <a:spcBef>
                <a:spcPts val="1000"/>
              </a:spcBef>
              <a:spcAft>
                <a:spcPts val="0"/>
              </a:spcAft>
              <a:buClr>
                <a:schemeClr val="tx1"/>
              </a:buClr>
              <a:buSzPct val="100000"/>
              <a:buNone/>
              <a:tabLst/>
              <a:defRPr/>
            </a:pPr>
            <a:endParaRPr lang="en-US" sz="8000">
              <a:solidFill>
                <a:schemeClr val="tx1"/>
              </a:solidFill>
              <a:latin typeface="Arial" panose="020B0604020202020204" pitchFamily="34" charset="0"/>
              <a:cs typeface="Arial" panose="020B0604020202020204" pitchFamily="34" charset="0"/>
            </a:endParaRPr>
          </a:p>
          <a:p>
            <a:endParaRPr lang="en-US">
              <a:latin typeface="Century Gothic" panose="020B0502020202020204" pitchFamily="34" charset="0"/>
            </a:endParaRPr>
          </a:p>
        </p:txBody>
      </p:sp>
      <p:pic>
        <p:nvPicPr>
          <p:cNvPr id="7" name="Picture 6">
            <a:extLst>
              <a:ext uri="{FF2B5EF4-FFF2-40B4-BE49-F238E27FC236}">
                <a16:creationId xmlns:a16="http://schemas.microsoft.com/office/drawing/2014/main" id="{7277492F-4AED-FCE1-2CDE-02AE229952E3}"/>
              </a:ext>
            </a:extLst>
          </p:cNvPr>
          <p:cNvPicPr>
            <a:picLocks noChangeAspect="1"/>
          </p:cNvPicPr>
          <p:nvPr/>
        </p:nvPicPr>
        <p:blipFill>
          <a:blip r:embed="rId3"/>
          <a:srcRect l="24677" t="20050" r="14597"/>
          <a:stretch/>
        </p:blipFill>
        <p:spPr>
          <a:xfrm>
            <a:off x="294968" y="1715956"/>
            <a:ext cx="11651226" cy="4926162"/>
          </a:xfrm>
          <a:prstGeom prst="rect">
            <a:avLst/>
          </a:prstGeom>
        </p:spPr>
      </p:pic>
    </p:spTree>
    <p:extLst>
      <p:ext uri="{BB962C8B-B14F-4D97-AF65-F5344CB8AC3E}">
        <p14:creationId xmlns:p14="http://schemas.microsoft.com/office/powerpoint/2010/main" val="3183088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C12FB-F569-78B8-671C-3D3B281DD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FD9605-D23E-F016-13AF-A1BD2FA5D0D0}"/>
              </a:ext>
            </a:extLst>
          </p:cNvPr>
          <p:cNvSpPr>
            <a:spLocks noGrp="1"/>
          </p:cNvSpPr>
          <p:nvPr>
            <p:ph type="title"/>
          </p:nvPr>
        </p:nvSpPr>
        <p:spPr/>
        <p:txBody>
          <a:bodyPr anchor="ctr"/>
          <a:lstStyle/>
          <a:p>
            <a:r>
              <a:rPr lang="en-US">
                <a:latin typeface="Century Gothic" panose="020B0502020202020204" pitchFamily="34" charset="0"/>
                <a:cs typeface="Arial"/>
                <a:sym typeface="Arial"/>
              </a:rPr>
              <a:t>Professional development opportunity</a:t>
            </a:r>
            <a:endParaRPr lang="en-US">
              <a:latin typeface="Century Gothic" panose="020B0502020202020204" pitchFamily="34" charset="0"/>
            </a:endParaRPr>
          </a:p>
        </p:txBody>
      </p:sp>
      <p:sp>
        <p:nvSpPr>
          <p:cNvPr id="3" name="Content Placeholder 2">
            <a:extLst>
              <a:ext uri="{FF2B5EF4-FFF2-40B4-BE49-F238E27FC236}">
                <a16:creationId xmlns:a16="http://schemas.microsoft.com/office/drawing/2014/main" id="{60C1B248-2D2F-8779-9501-8C5691AF4A4B}"/>
              </a:ext>
            </a:extLst>
          </p:cNvPr>
          <p:cNvSpPr>
            <a:spLocks noGrp="1"/>
          </p:cNvSpPr>
          <p:nvPr>
            <p:ph idx="1"/>
          </p:nvPr>
        </p:nvSpPr>
        <p:spPr>
          <a:xfrm>
            <a:off x="581192" y="2180496"/>
            <a:ext cx="11029615" cy="4426781"/>
          </a:xfrm>
        </p:spPr>
        <p:txBody>
          <a:bodyPr>
            <a:normAutofit/>
          </a:bodyPr>
          <a:lstStyle/>
          <a:p>
            <a:pPr marL="0" marR="0" lvl="0" indent="0" algn="l" defTabSz="457200" rtl="0" eaLnBrk="1" fontAlgn="auto" latinLnBrk="0" hangingPunct="1">
              <a:lnSpc>
                <a:spcPct val="100000"/>
              </a:lnSpc>
              <a:spcBef>
                <a:spcPts val="1000"/>
              </a:spcBef>
              <a:spcAft>
                <a:spcPts val="0"/>
              </a:spcAft>
              <a:buClr>
                <a:schemeClr val="tx1"/>
              </a:buClr>
              <a:buSzPct val="100000"/>
              <a:buNone/>
              <a:tabLst/>
              <a:defRPr/>
            </a:pPr>
            <a:endParaRPr lang="en-US" sz="8000">
              <a:solidFill>
                <a:schemeClr val="tx1"/>
              </a:solidFill>
              <a:latin typeface="Arial" panose="020B0604020202020204" pitchFamily="34" charset="0"/>
              <a:cs typeface="Arial" panose="020B0604020202020204" pitchFamily="34" charset="0"/>
            </a:endParaRPr>
          </a:p>
          <a:p>
            <a:endParaRPr lang="en-US">
              <a:latin typeface="Century Gothic" panose="020B0502020202020204" pitchFamily="34" charset="0"/>
            </a:endParaRPr>
          </a:p>
        </p:txBody>
      </p:sp>
      <p:pic>
        <p:nvPicPr>
          <p:cNvPr id="10" name="Picture 9">
            <a:extLst>
              <a:ext uri="{FF2B5EF4-FFF2-40B4-BE49-F238E27FC236}">
                <a16:creationId xmlns:a16="http://schemas.microsoft.com/office/drawing/2014/main" id="{8686AF6F-A01A-9DF5-D92C-EA6FFD893E9F}"/>
              </a:ext>
            </a:extLst>
          </p:cNvPr>
          <p:cNvPicPr>
            <a:picLocks noChangeAspect="1"/>
          </p:cNvPicPr>
          <p:nvPr/>
        </p:nvPicPr>
        <p:blipFill>
          <a:blip r:embed="rId3"/>
          <a:srcRect l="37742" t="20050" r="37339" b="4214"/>
          <a:stretch/>
        </p:blipFill>
        <p:spPr>
          <a:xfrm>
            <a:off x="1753003" y="1980297"/>
            <a:ext cx="3775750" cy="468853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1" name="TextBox 10">
            <a:extLst>
              <a:ext uri="{FF2B5EF4-FFF2-40B4-BE49-F238E27FC236}">
                <a16:creationId xmlns:a16="http://schemas.microsoft.com/office/drawing/2014/main" id="{AC248D35-0BA3-4349-AB14-0AF3A58BF2BF}"/>
              </a:ext>
            </a:extLst>
          </p:cNvPr>
          <p:cNvSpPr txBox="1"/>
          <p:nvPr/>
        </p:nvSpPr>
        <p:spPr>
          <a:xfrm>
            <a:off x="6663248" y="1954685"/>
            <a:ext cx="4345977" cy="236988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a:ln>
                  <a:noFill/>
                </a:ln>
                <a:solidFill>
                  <a:prstClr val="black"/>
                </a:solidFill>
                <a:effectLst/>
                <a:uLnTx/>
                <a:uFillTx/>
                <a:latin typeface="Century Gothic" panose="020B0502020202020204" pitchFamily="34" charset="0"/>
              </a:rPr>
              <a:t>January 30, 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a:ln>
                  <a:noFill/>
                </a:ln>
                <a:solidFill>
                  <a:prstClr val="black"/>
                </a:solidFill>
                <a:effectLst/>
                <a:uLnTx/>
                <a:uFillTx/>
                <a:latin typeface="Century Gothic" panose="020B0502020202020204" pitchFamily="34" charset="0"/>
              </a:rPr>
              <a:t>6:30 pm – 8:00 pm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i="0" u="none" strike="noStrike" kern="1200" cap="none" spc="0" normalizeH="0" baseline="0" noProof="0">
              <a:ln>
                <a:noFill/>
              </a:ln>
              <a:solidFill>
                <a:prstClr val="black"/>
              </a:solidFill>
              <a:effectLst/>
              <a:uLnTx/>
              <a:uFillTx/>
              <a:latin typeface="Century Gothic" panose="020B0502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prstClr val="black"/>
                </a:solidFill>
                <a:effectLst/>
                <a:uLnTx/>
                <a:uFillTx/>
                <a:latin typeface="Century Gothic" panose="020B0502020202020204" pitchFamily="34" charset="0"/>
              </a:rPr>
              <a:t>Register today!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i="0" u="sng">
                <a:effectLst/>
                <a:latin typeface="Segoe UI Historic" panose="020B0502040204020203" pitchFamily="34" charset="0"/>
              </a:rPr>
              <a:t>https://shorturl.at/SrypK</a:t>
            </a:r>
            <a:endParaRPr kumimoji="0" lang="en-US" sz="2800" i="0" u="none" strike="noStrike" kern="1200" cap="none" spc="0" normalizeH="0" baseline="0" noProof="0">
              <a:ln>
                <a:noFill/>
              </a:ln>
              <a:solidFill>
                <a:prstClr val="black"/>
              </a:solidFill>
              <a:effectLst/>
              <a:uLnTx/>
              <a:uFillTx/>
              <a:latin typeface="Century Gothic" panose="020B0502020202020204" pitchFamily="34" charset="0"/>
            </a:endParaRPr>
          </a:p>
        </p:txBody>
      </p:sp>
      <p:pic>
        <p:nvPicPr>
          <p:cNvPr id="5" name="Picture 4">
            <a:extLst>
              <a:ext uri="{FF2B5EF4-FFF2-40B4-BE49-F238E27FC236}">
                <a16:creationId xmlns:a16="http://schemas.microsoft.com/office/drawing/2014/main" id="{4DFCC8A5-A5DA-B4EB-73A9-6B1A0BAE9656}"/>
              </a:ext>
            </a:extLst>
          </p:cNvPr>
          <p:cNvPicPr>
            <a:picLocks noChangeAspect="1"/>
          </p:cNvPicPr>
          <p:nvPr/>
        </p:nvPicPr>
        <p:blipFill>
          <a:blip r:embed="rId4"/>
          <a:stretch>
            <a:fillRect/>
          </a:stretch>
        </p:blipFill>
        <p:spPr>
          <a:xfrm>
            <a:off x="7700125" y="4393886"/>
            <a:ext cx="2272221" cy="2272221"/>
          </a:xfrm>
          <a:prstGeom prst="rect">
            <a:avLst/>
          </a:prstGeom>
        </p:spPr>
      </p:pic>
    </p:spTree>
    <p:extLst>
      <p:ext uri="{BB962C8B-B14F-4D97-AF65-F5344CB8AC3E}">
        <p14:creationId xmlns:p14="http://schemas.microsoft.com/office/powerpoint/2010/main" val="3952692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2"/>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accent1"/>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6" name="Google Shape;306;p42"/>
          <p:cNvSpPr/>
          <p:nvPr/>
        </p:nvSpPr>
        <p:spPr>
          <a:xfrm>
            <a:off x="0" y="0"/>
            <a:ext cx="6113100" cy="6858000"/>
          </a:xfrm>
          <a:prstGeom prst="rect">
            <a:avLst/>
          </a:prstGeom>
          <a:solidFill>
            <a:schemeClr val="accent1"/>
          </a:solidFill>
          <a:ln>
            <a:noFill/>
          </a:ln>
        </p:spPr>
        <p:txBody>
          <a:bodyPr spcFirstLastPara="1" wrap="square" lIns="91425" tIns="45700" rIns="91425" bIns="45700" anchor="ctr" anchorCtr="0">
            <a:noAutofit/>
          </a:bodyPr>
          <a:lstStyle/>
          <a:p>
            <a:pPr algn="ctr">
              <a:buClr>
                <a:srgbClr val="000000"/>
              </a:buClr>
              <a:buSzPts val="1800"/>
            </a:pPr>
            <a:r>
              <a:rPr lang="en-US" sz="3600" b="1">
                <a:solidFill>
                  <a:schemeClr val="bg1"/>
                </a:solidFill>
                <a:latin typeface="Century Gothic"/>
                <a:ea typeface="Gill Sans"/>
                <a:cs typeface="Gill Sans"/>
              </a:rPr>
              <a:t>Lisa Iliopoulos</a:t>
            </a:r>
            <a:r>
              <a:rPr lang="en-US" sz="3600">
                <a:solidFill>
                  <a:schemeClr val="bg1"/>
                </a:solidFill>
                <a:latin typeface="Century Gothic"/>
                <a:ea typeface="Gill Sans"/>
                <a:cs typeface="Gill Sans"/>
              </a:rPr>
              <a:t>,</a:t>
            </a:r>
            <a:endParaRPr lang="en-US" sz="3200">
              <a:solidFill>
                <a:schemeClr val="bg1"/>
              </a:solidFill>
              <a:latin typeface="Century Gothic"/>
              <a:ea typeface="Gill Sans"/>
              <a:cs typeface="Gill Sans"/>
            </a:endParaRPr>
          </a:p>
          <a:p>
            <a:pPr algn="ctr">
              <a:buClr>
                <a:srgbClr val="000000"/>
              </a:buClr>
              <a:buSzPts val="1800"/>
            </a:pPr>
            <a:r>
              <a:rPr lang="en-US" sz="3200" b="0" i="0" u="none" strike="noStrike" cap="none">
                <a:solidFill>
                  <a:schemeClr val="bg1"/>
                </a:solidFill>
                <a:latin typeface="Century Gothic"/>
                <a:ea typeface="Gill Sans"/>
                <a:cs typeface="Gill Sans"/>
              </a:rPr>
              <a:t>Exec</a:t>
            </a:r>
            <a:r>
              <a:rPr lang="en-US" sz="3200">
                <a:solidFill>
                  <a:schemeClr val="bg1"/>
                </a:solidFill>
                <a:latin typeface="Century Gothic"/>
                <a:ea typeface="Gill Sans"/>
                <a:cs typeface="Gill Sans"/>
              </a:rPr>
              <a:t>utive Director/Owner</a:t>
            </a:r>
          </a:p>
          <a:p>
            <a:pPr algn="ctr">
              <a:buClr>
                <a:srgbClr val="000000"/>
              </a:buClr>
              <a:buSzPts val="1800"/>
            </a:pPr>
            <a:r>
              <a:rPr lang="en-US" sz="3200" b="0" i="0" u="none" strike="noStrike" cap="none">
                <a:solidFill>
                  <a:schemeClr val="bg1"/>
                </a:solidFill>
                <a:latin typeface="Century Gothic"/>
                <a:ea typeface="Gill Sans"/>
                <a:cs typeface="Gill Sans"/>
              </a:rPr>
              <a:t>Little People’s Village</a:t>
            </a:r>
          </a:p>
        </p:txBody>
      </p:sp>
      <p:sp>
        <p:nvSpPr>
          <p:cNvPr id="308" name="Google Shape;308;p42"/>
          <p:cNvSpPr/>
          <p:nvPr/>
        </p:nvSpPr>
        <p:spPr>
          <a:xfrm>
            <a:off x="642579" y="460868"/>
            <a:ext cx="4827900" cy="1116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42"/>
          <p:cNvSpPr/>
          <p:nvPr/>
        </p:nvSpPr>
        <p:spPr>
          <a:xfrm>
            <a:off x="6782774" y="460868"/>
            <a:ext cx="4827900" cy="111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054954E0-3966-83C4-DACE-579E12F65E46}"/>
              </a:ext>
            </a:extLst>
          </p:cNvPr>
          <p:cNvSpPr txBox="1"/>
          <p:nvPr/>
        </p:nvSpPr>
        <p:spPr>
          <a:xfrm>
            <a:off x="733601" y="3967764"/>
            <a:ext cx="465766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accent1"/>
                </a:solidFill>
                <a:latin typeface="Century Gothic"/>
              </a:rPr>
              <a:t>Provider Spotlight</a:t>
            </a:r>
          </a:p>
        </p:txBody>
      </p:sp>
      <p:pic>
        <p:nvPicPr>
          <p:cNvPr id="3" name="Picture 2" descr="A yellow card with text&#10;&#10;AI-generated content may be incorrect.">
            <a:extLst>
              <a:ext uri="{FF2B5EF4-FFF2-40B4-BE49-F238E27FC236}">
                <a16:creationId xmlns:a16="http://schemas.microsoft.com/office/drawing/2014/main" id="{E1AE1FDF-AD80-9E30-B2DE-3E9E4FB3BD14}"/>
              </a:ext>
            </a:extLst>
          </p:cNvPr>
          <p:cNvPicPr>
            <a:picLocks noChangeAspect="1"/>
          </p:cNvPicPr>
          <p:nvPr/>
        </p:nvPicPr>
        <p:blipFill>
          <a:blip r:embed="rId3"/>
          <a:stretch>
            <a:fillRect/>
          </a:stretch>
        </p:blipFill>
        <p:spPr>
          <a:xfrm>
            <a:off x="6309360" y="1786477"/>
            <a:ext cx="5781040" cy="3285046"/>
          </a:xfrm>
          <a:prstGeom prst="rect">
            <a:avLst/>
          </a:prstGeom>
        </p:spPr>
      </p:pic>
    </p:spTree>
    <p:extLst>
      <p:ext uri="{BB962C8B-B14F-4D97-AF65-F5344CB8AC3E}">
        <p14:creationId xmlns:p14="http://schemas.microsoft.com/office/powerpoint/2010/main" val="121600426"/>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2"/>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accent1"/>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6" name="Google Shape;306;p42"/>
          <p:cNvSpPr/>
          <p:nvPr/>
        </p:nvSpPr>
        <p:spPr>
          <a:xfrm>
            <a:off x="-1" y="0"/>
            <a:ext cx="61131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7" name="Google Shape;307;p42"/>
          <p:cNvSpPr txBox="1">
            <a:spLocks noGrp="1"/>
          </p:cNvSpPr>
          <p:nvPr>
            <p:ph type="title"/>
          </p:nvPr>
        </p:nvSpPr>
        <p:spPr>
          <a:xfrm>
            <a:off x="6530221" y="1460018"/>
            <a:ext cx="5333005" cy="3752292"/>
          </a:xfrm>
          <a:prstGeom prst="rect">
            <a:avLst/>
          </a:prstGeom>
          <a:noFill/>
          <a:ln>
            <a:noFill/>
          </a:ln>
        </p:spPr>
        <p:txBody>
          <a:bodyPr spcFirstLastPara="1" wrap="square" lIns="91425" tIns="45700" rIns="91425" bIns="45700" anchor="ctr" anchorCtr="0">
            <a:normAutofit fontScale="90000"/>
          </a:bodyPr>
          <a:lstStyle/>
          <a:p>
            <a:pPr>
              <a:buClr>
                <a:srgbClr val="8A8A8A"/>
              </a:buClr>
              <a:buSzPts val="1979"/>
            </a:pPr>
            <a:br>
              <a:rPr lang="en-US" sz="1800">
                <a:latin typeface="Century Gothic"/>
                <a:ea typeface="Century Gothic"/>
                <a:cs typeface="Century Gothic"/>
              </a:rPr>
            </a:br>
            <a:br>
              <a:rPr lang="en-US" sz="1800">
                <a:latin typeface="Century Gothic"/>
                <a:ea typeface="Century Gothic"/>
                <a:cs typeface="Century Gothic"/>
              </a:rPr>
            </a:br>
            <a:r>
              <a:rPr lang="en-US" sz="2200">
                <a:solidFill>
                  <a:schemeClr val="tx1"/>
                </a:solidFill>
                <a:latin typeface="Century Gothic"/>
                <a:ea typeface="Century Gothic"/>
                <a:cs typeface="Century Gothic"/>
              </a:rPr>
              <a:t>Carolyn Green - OCDEL</a:t>
            </a:r>
            <a:br>
              <a:rPr lang="en-US" sz="2200">
                <a:latin typeface="Century Gothic"/>
                <a:ea typeface="Century Gothic"/>
                <a:cs typeface="Century Gothic"/>
              </a:rPr>
            </a:br>
            <a:r>
              <a:rPr lang="en-US" sz="2200">
                <a:solidFill>
                  <a:schemeClr val="accent3">
                    <a:lumMod val="76000"/>
                  </a:schemeClr>
                </a:solidFill>
                <a:latin typeface="Century Gothic"/>
                <a:ea typeface="+mj-lt"/>
                <a:cs typeface="+mj-lt"/>
                <a:hlinkClick r:id="rId3">
                  <a:extLst>
                    <a:ext uri="{A12FA001-AC4F-418D-AE19-62706E023703}">
                      <ahyp:hlinkClr xmlns:ahyp="http://schemas.microsoft.com/office/drawing/2018/hyperlinkcolor" val="tx"/>
                    </a:ext>
                  </a:extLst>
                </a:hlinkClick>
              </a:rPr>
              <a:t>carolygree@pa.gov</a:t>
            </a:r>
            <a:r>
              <a:rPr lang="en-US" sz="2200">
                <a:solidFill>
                  <a:schemeClr val="accent3">
                    <a:lumMod val="76000"/>
                  </a:schemeClr>
                </a:solidFill>
                <a:latin typeface="Century Gothic"/>
                <a:ea typeface="+mj-lt"/>
                <a:cs typeface="+mj-lt"/>
              </a:rPr>
              <a:t>  </a:t>
            </a:r>
            <a:br>
              <a:rPr lang="en-US" sz="2200">
                <a:solidFill>
                  <a:schemeClr val="accent3">
                    <a:lumMod val="76000"/>
                  </a:schemeClr>
                </a:solidFill>
                <a:latin typeface="Gill Sans MT"/>
                <a:ea typeface="Century Gothic"/>
                <a:cs typeface="Century Gothic"/>
              </a:rPr>
            </a:br>
            <a:br>
              <a:rPr lang="en-US" sz="2200">
                <a:latin typeface="Gill Sans MT"/>
                <a:ea typeface="Century Gothic"/>
                <a:cs typeface="Century Gothic"/>
              </a:rPr>
            </a:br>
            <a:r>
              <a:rPr lang="en-US" sz="2200">
                <a:solidFill>
                  <a:srgbClr val="000000"/>
                </a:solidFill>
                <a:latin typeface="Century Gothic"/>
                <a:ea typeface="Century Gothic"/>
                <a:cs typeface="Century Gothic"/>
              </a:rPr>
              <a:t>ASIA M. SHEPPARD - DHS</a:t>
            </a:r>
            <a:endParaRPr lang="en-US" sz="2200"/>
          </a:p>
          <a:p>
            <a:pPr>
              <a:buSzPts val="1979"/>
            </a:pPr>
            <a:r>
              <a:rPr lang="en-US" sz="2000">
                <a:solidFill>
                  <a:schemeClr val="accent2"/>
                </a:solidFill>
                <a:latin typeface="Century Gothic"/>
                <a:ea typeface="Century Gothic"/>
                <a:cs typeface="Century Gothic"/>
                <a:hlinkClick r:id="rId4">
                  <a:extLst>
                    <a:ext uri="{A12FA001-AC4F-418D-AE19-62706E023703}">
                      <ahyp:hlinkClr xmlns:ahyp="http://schemas.microsoft.com/office/drawing/2018/hyperlinkcolor" val="tx"/>
                    </a:ext>
                  </a:extLst>
                </a:hlinkClick>
              </a:rPr>
              <a:t>ASSHEPPARD@PA.GOV</a:t>
            </a:r>
            <a:r>
              <a:rPr lang="en-US" sz="2000">
                <a:solidFill>
                  <a:schemeClr val="accent2"/>
                </a:solidFill>
                <a:latin typeface="Century Gothic"/>
                <a:ea typeface="Century Gothic"/>
                <a:cs typeface="Century Gothic"/>
              </a:rPr>
              <a:t>  </a:t>
            </a:r>
            <a:br>
              <a:rPr lang="en-US" sz="2000">
                <a:solidFill>
                  <a:srgbClr val="19ACCC"/>
                </a:solidFill>
                <a:latin typeface="Century Gothic"/>
                <a:ea typeface="Century Gothic"/>
                <a:cs typeface="Century Gothic"/>
              </a:rPr>
            </a:br>
            <a:endParaRPr lang="en-US" sz="2000">
              <a:latin typeface="Century Gothic"/>
            </a:endParaRPr>
          </a:p>
          <a:p>
            <a:pPr>
              <a:buSzPts val="1979"/>
            </a:pPr>
            <a:r>
              <a:rPr lang="en-US" sz="2000">
                <a:solidFill>
                  <a:srgbClr val="000000"/>
                </a:solidFill>
                <a:latin typeface="Century Gothic"/>
                <a:ea typeface="Century Gothic"/>
                <a:cs typeface="Century Gothic"/>
              </a:rPr>
              <a:t>JAMILA DASHIELL - DHS</a:t>
            </a:r>
            <a:endParaRPr lang="en-US"/>
          </a:p>
          <a:p>
            <a:pPr>
              <a:buSzPts val="1979"/>
            </a:pPr>
            <a:r>
              <a:rPr lang="en-US" sz="2000">
                <a:solidFill>
                  <a:schemeClr val="accent2"/>
                </a:solidFill>
                <a:latin typeface="Century Gothic"/>
                <a:ea typeface="Century Gothic"/>
                <a:cs typeface="Century Gothic"/>
                <a:hlinkClick r:id="rId5">
                  <a:extLst>
                    <a:ext uri="{A12FA001-AC4F-418D-AE19-62706E023703}">
                      <ahyp:hlinkClr xmlns:ahyp="http://schemas.microsoft.com/office/drawing/2018/hyperlinkcolor" val="tx"/>
                    </a:ext>
                  </a:extLst>
                </a:hlinkClick>
              </a:rPr>
              <a:t>JDASHIELL@PA.GOV</a:t>
            </a:r>
            <a:r>
              <a:rPr lang="en-US" sz="2200">
                <a:solidFill>
                  <a:schemeClr val="accent2"/>
                </a:solidFill>
                <a:latin typeface="Century Gothic"/>
                <a:ea typeface="Century Gothic"/>
                <a:cs typeface="Century Gothic"/>
              </a:rPr>
              <a:t> </a:t>
            </a:r>
            <a:br>
              <a:rPr lang="en-US" sz="2200">
                <a:latin typeface="Century Gothic"/>
                <a:ea typeface="Century Gothic"/>
                <a:cs typeface="Century Gothic"/>
              </a:rPr>
            </a:br>
            <a:br>
              <a:rPr lang="en-US" sz="2200">
                <a:latin typeface="Century Gothic"/>
                <a:ea typeface="Century Gothic"/>
                <a:cs typeface="Century Gothic"/>
              </a:rPr>
            </a:br>
            <a:r>
              <a:rPr lang="en-US" sz="2200">
                <a:solidFill>
                  <a:schemeClr val="dk1"/>
                </a:solidFill>
                <a:latin typeface="Century Gothic"/>
                <a:ea typeface="Century Gothic"/>
                <a:cs typeface="Century Gothic"/>
              </a:rPr>
              <a:t>Marykay Mahar- ELRC</a:t>
            </a:r>
            <a:endParaRPr lang="en-US">
              <a:solidFill>
                <a:schemeClr val="dk1"/>
              </a:solidFill>
            </a:endParaRPr>
          </a:p>
          <a:p>
            <a:pPr>
              <a:spcBef>
                <a:spcPts val="0"/>
              </a:spcBef>
            </a:pPr>
            <a:r>
              <a:rPr lang="en-US" sz="2000" u="sng">
                <a:solidFill>
                  <a:schemeClr val="accent3">
                    <a:lumMod val="76000"/>
                  </a:schemeClr>
                </a:solidFill>
                <a:latin typeface="Century Gothic"/>
                <a:ea typeface="Century Gothic"/>
                <a:cs typeface="Arial"/>
              </a:rPr>
              <a:t>mmahar@phmc.org</a:t>
            </a:r>
            <a:br>
              <a:rPr lang="en-US" sz="1750" u="sng">
                <a:latin typeface="Century Gothic"/>
                <a:ea typeface="Century Gothic"/>
                <a:cs typeface="Century Gothic"/>
              </a:rPr>
            </a:br>
            <a:r>
              <a:rPr lang="en-US" sz="1750" u="sng">
                <a:latin typeface="Century Gothic"/>
                <a:ea typeface="Century Gothic"/>
                <a:cs typeface="Century Gothic"/>
                <a:sym typeface="Century Gothic"/>
              </a:rPr>
              <a:t>\</a:t>
            </a:r>
            <a:endParaRPr sz="1750">
              <a:solidFill>
                <a:schemeClr val="accent3"/>
              </a:solidFill>
              <a:latin typeface="Century Gothic"/>
              <a:ea typeface="Century Gothic"/>
              <a:cs typeface="Century Gothic"/>
            </a:endParaRPr>
          </a:p>
        </p:txBody>
      </p:sp>
      <p:sp>
        <p:nvSpPr>
          <p:cNvPr id="308" name="Google Shape;308;p42"/>
          <p:cNvSpPr/>
          <p:nvPr/>
        </p:nvSpPr>
        <p:spPr>
          <a:xfrm>
            <a:off x="642579" y="460868"/>
            <a:ext cx="4827900" cy="1116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42"/>
          <p:cNvSpPr/>
          <p:nvPr/>
        </p:nvSpPr>
        <p:spPr>
          <a:xfrm>
            <a:off x="6782774" y="460868"/>
            <a:ext cx="4827900" cy="111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Picture 8" descr="140,900+ Announcement Message Stock Illustrations, Royalty-Free Vector  Graphics &amp; Clip Art - iStock | Announcement message vector, Announcement  message sketched">
            <a:extLst>
              <a:ext uri="{FF2B5EF4-FFF2-40B4-BE49-F238E27FC236}">
                <a16:creationId xmlns:a16="http://schemas.microsoft.com/office/drawing/2014/main" id="{15DD9765-EE2F-8B1D-3A0B-B9B67A144BF6}"/>
              </a:ext>
            </a:extLst>
          </p:cNvPr>
          <p:cNvPicPr>
            <a:picLocks noChangeAspect="1"/>
          </p:cNvPicPr>
          <p:nvPr/>
        </p:nvPicPr>
        <p:blipFill>
          <a:blip r:embed="rId6"/>
          <a:stretch>
            <a:fillRect/>
          </a:stretch>
        </p:blipFill>
        <p:spPr>
          <a:xfrm>
            <a:off x="6205" y="1461843"/>
            <a:ext cx="6110804" cy="3920707"/>
          </a:xfrm>
          <a:prstGeom prst="rect">
            <a:avLst/>
          </a:prstGeom>
        </p:spPr>
      </p:pic>
      <p:sp>
        <p:nvSpPr>
          <p:cNvPr id="4" name="TextBox 3">
            <a:extLst>
              <a:ext uri="{FF2B5EF4-FFF2-40B4-BE49-F238E27FC236}">
                <a16:creationId xmlns:a16="http://schemas.microsoft.com/office/drawing/2014/main" id="{054954E0-3966-83C4-DACE-579E12F65E46}"/>
              </a:ext>
            </a:extLst>
          </p:cNvPr>
          <p:cNvSpPr txBox="1"/>
          <p:nvPr/>
        </p:nvSpPr>
        <p:spPr>
          <a:xfrm>
            <a:off x="2331685" y="2232097"/>
            <a:ext cx="3768666" cy="17081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500" b="1" baseline="0">
                <a:solidFill>
                  <a:schemeClr val="accent1"/>
                </a:solidFill>
                <a:latin typeface="Century Gothic"/>
              </a:rPr>
              <a:t>OCDEL</a:t>
            </a:r>
            <a:r>
              <a:rPr lang="en-US" sz="3500" b="1">
                <a:solidFill>
                  <a:schemeClr val="accent1"/>
                </a:solidFill>
                <a:latin typeface="Century Gothic"/>
              </a:rPr>
              <a:t>, DHS </a:t>
            </a:r>
            <a:endParaRPr lang="en-US" sz="3500" b="1">
              <a:solidFill>
                <a:schemeClr val="accent1"/>
              </a:solidFill>
              <a:latin typeface="Gill Sans MT" panose="020B0502020104020203"/>
            </a:endParaRPr>
          </a:p>
          <a:p>
            <a:pPr algn="ctr"/>
            <a:r>
              <a:rPr lang="en-US" sz="3500" b="1" baseline="0">
                <a:solidFill>
                  <a:schemeClr val="accent1"/>
                </a:solidFill>
                <a:latin typeface="Century Gothic"/>
              </a:rPr>
              <a:t>&amp; ELRC Announcements</a:t>
            </a:r>
            <a:endParaRPr lang="en-US" sz="3500" b="1">
              <a:solidFill>
                <a:schemeClr val="accent1"/>
              </a:solidFill>
            </a:endParaRPr>
          </a:p>
        </p:txBody>
      </p:sp>
    </p:spTree>
    <p:extLst>
      <p:ext uri="{BB962C8B-B14F-4D97-AF65-F5344CB8AC3E}">
        <p14:creationId xmlns:p14="http://schemas.microsoft.com/office/powerpoint/2010/main" val="2471176522"/>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664029" y="1009397"/>
            <a:ext cx="3182580" cy="5149046"/>
          </a:xfrm>
        </p:spPr>
        <p:txBody>
          <a:bodyPr vert="horz" lIns="91440" tIns="45720" rIns="91440" bIns="45720" rtlCol="0" anchor="ctr">
            <a:normAutofit/>
          </a:bodyPr>
          <a:lstStyle/>
          <a:p>
            <a:pPr algn="ctr">
              <a:spcAft>
                <a:spcPts val="0"/>
              </a:spcAft>
            </a:pPr>
            <a:endParaRPr lang="en-US" sz="2400">
              <a:solidFill>
                <a:srgbClr val="FFFFFF"/>
              </a:solidFill>
              <a:latin typeface="Century Gothic" panose="020B0502020202020204" pitchFamily="34" charset="0"/>
            </a:endParaRPr>
          </a:p>
          <a:p>
            <a:pPr algn="ctr"/>
            <a:endParaRPr lang="en-US" sz="2400">
              <a:solidFill>
                <a:srgbClr val="FFFFFF"/>
              </a:solidFill>
              <a:latin typeface="Century Gothic" panose="020B0502020202020204" pitchFamily="34" charset="0"/>
            </a:endParaRPr>
          </a:p>
        </p:txBody>
      </p:sp>
      <p:sp>
        <p:nvSpPr>
          <p:cNvPr id="14" name="TextBox 13">
            <a:extLst>
              <a:ext uri="{FF2B5EF4-FFF2-40B4-BE49-F238E27FC236}">
                <a16:creationId xmlns:a16="http://schemas.microsoft.com/office/drawing/2014/main" id="{44FD48B3-ECF5-68D6-D4E3-47A1D3439F0D}"/>
              </a:ext>
            </a:extLst>
          </p:cNvPr>
          <p:cNvSpPr txBox="1"/>
          <p:nvPr/>
        </p:nvSpPr>
        <p:spPr>
          <a:xfrm>
            <a:off x="553230" y="1333745"/>
            <a:ext cx="3484429" cy="3108543"/>
          </a:xfrm>
          <a:prstGeom prst="rect">
            <a:avLst/>
          </a:prstGeom>
          <a:noFill/>
        </p:spPr>
        <p:txBody>
          <a:bodyPr wrap="square" lIns="91440" tIns="45720" rIns="91440" bIns="45720" anchor="t">
            <a:spAutoFit/>
          </a:bodyPr>
          <a:lstStyle/>
          <a:p>
            <a:r>
              <a:rPr lang="en-US" sz="4000" b="1" cap="all">
                <a:solidFill>
                  <a:srgbClr val="FFFFFF"/>
                </a:solidFill>
                <a:latin typeface="Century Gothic"/>
                <a:ea typeface="+mn-lt"/>
                <a:cs typeface="+mn-lt"/>
              </a:rPr>
              <a:t>Carolyn green</a:t>
            </a:r>
            <a:br>
              <a:rPr lang="en-US" sz="3600" cap="all">
                <a:solidFill>
                  <a:srgbClr val="FFFFFF"/>
                </a:solidFill>
                <a:latin typeface="Century Gothic"/>
                <a:ea typeface="+mn-lt"/>
                <a:cs typeface="+mn-lt"/>
              </a:rPr>
            </a:br>
            <a:endParaRPr lang="en-US" sz="4000" b="1" cap="all">
              <a:solidFill>
                <a:srgbClr val="FFFFFF"/>
              </a:solidFill>
              <a:latin typeface="Century Gothic"/>
              <a:ea typeface="+mn-lt"/>
              <a:cs typeface="+mn-lt"/>
            </a:endParaRPr>
          </a:p>
          <a:p>
            <a:r>
              <a:rPr lang="en-US" sz="2800" cap="all">
                <a:solidFill>
                  <a:srgbClr val="FFFFFF"/>
                </a:solidFill>
                <a:latin typeface="Century Gothic"/>
                <a:ea typeface="+mn-lt"/>
                <a:cs typeface="+mn-lt"/>
              </a:rPr>
              <a:t>Chief of staff, OCDEL</a:t>
            </a:r>
            <a:br>
              <a:rPr lang="en-US" sz="2800" cap="all">
                <a:latin typeface="Century Gothic"/>
                <a:ea typeface="+mn-lt"/>
                <a:cs typeface="+mn-lt"/>
              </a:rPr>
            </a:br>
            <a:r>
              <a:rPr lang="en-US" sz="2000" cap="all">
                <a:solidFill>
                  <a:srgbClr val="FFFFFF"/>
                </a:solidFill>
                <a:latin typeface="Century Gothic"/>
                <a:ea typeface="+mn-lt"/>
                <a:cs typeface="+mn-lt"/>
              </a:rPr>
              <a:t>carolygreen@pa.gov </a:t>
            </a:r>
            <a:endParaRPr lang="en-US" sz="3600" cap="all">
              <a:latin typeface="Century Gothic"/>
              <a:ea typeface="+mn-lt"/>
              <a:cs typeface="+mn-lt"/>
            </a:endParaRPr>
          </a:p>
        </p:txBody>
      </p:sp>
      <p:pic>
        <p:nvPicPr>
          <p:cNvPr id="4" name="Content Placeholder 10" descr="Text&#10;&#10;Description automatically generated with medium confidence">
            <a:extLst>
              <a:ext uri="{FF2B5EF4-FFF2-40B4-BE49-F238E27FC236}">
                <a16:creationId xmlns:a16="http://schemas.microsoft.com/office/drawing/2014/main" id="{F59FFA4F-F0F1-3569-3C54-4DCD858F97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4506" y="2172139"/>
            <a:ext cx="7038828" cy="1425151"/>
          </a:xfrm>
          <a:prstGeom prst="rect">
            <a:avLst/>
          </a:prstGeom>
        </p:spPr>
      </p:pic>
    </p:spTree>
    <p:extLst>
      <p:ext uri="{BB962C8B-B14F-4D97-AF65-F5344CB8AC3E}">
        <p14:creationId xmlns:p14="http://schemas.microsoft.com/office/powerpoint/2010/main" val="3065161906"/>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3374-ACD9-1637-8B77-A77750E5E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15E8A-E7FC-1400-A174-97D682AB1225}"/>
              </a:ext>
            </a:extLst>
          </p:cNvPr>
          <p:cNvSpPr>
            <a:spLocks noGrp="1"/>
          </p:cNvSpPr>
          <p:nvPr>
            <p:ph type="title"/>
          </p:nvPr>
        </p:nvSpPr>
        <p:spPr/>
        <p:txBody>
          <a:bodyPr anchor="ctr"/>
          <a:lstStyle/>
          <a:p>
            <a:r>
              <a:rPr lang="en-US">
                <a:latin typeface="Century Gothic" panose="020B0502020202020204" pitchFamily="34" charset="0"/>
              </a:rPr>
              <a:t>OCDEL Conference 2025</a:t>
            </a:r>
          </a:p>
        </p:txBody>
      </p:sp>
      <p:sp>
        <p:nvSpPr>
          <p:cNvPr id="3" name="Content Placeholder 2">
            <a:extLst>
              <a:ext uri="{FF2B5EF4-FFF2-40B4-BE49-F238E27FC236}">
                <a16:creationId xmlns:a16="http://schemas.microsoft.com/office/drawing/2014/main" id="{FF558524-B06E-3EC2-1CEA-335D4231EAD2}"/>
              </a:ext>
            </a:extLst>
          </p:cNvPr>
          <p:cNvSpPr>
            <a:spLocks noGrp="1"/>
          </p:cNvSpPr>
          <p:nvPr>
            <p:ph idx="1"/>
          </p:nvPr>
        </p:nvSpPr>
        <p:spPr>
          <a:xfrm>
            <a:off x="581193" y="2162201"/>
            <a:ext cx="11029615" cy="3745538"/>
          </a:xfrm>
        </p:spPr>
        <p:txBody>
          <a:bodyPr>
            <a:normAutofit/>
          </a:bodyPr>
          <a:lstStyle/>
          <a:p>
            <a:pPr marL="305435" indent="-305435">
              <a:lnSpc>
                <a:spcPct val="90000"/>
              </a:lnSpc>
              <a:spcBef>
                <a:spcPts val="1000"/>
              </a:spcBef>
              <a:spcAft>
                <a:spcPts val="0"/>
              </a:spcAft>
            </a:pPr>
            <a:r>
              <a:rPr lang="en-US" sz="3200" kern="100">
                <a:latin typeface="Century Gothic" panose="020B0502020202020204" pitchFamily="34" charset="0"/>
                <a:ea typeface="+mn-lt"/>
                <a:cs typeface="+mn-lt"/>
              </a:rPr>
              <a:t>April 22-23</a:t>
            </a:r>
            <a:r>
              <a:rPr lang="en-US" sz="3200" kern="100">
                <a:effectLst/>
                <a:latin typeface="Century Gothic" panose="020B0502020202020204" pitchFamily="34" charset="0"/>
                <a:ea typeface="+mn-lt"/>
                <a:cs typeface="+mn-lt"/>
              </a:rPr>
              <a:t>, </a:t>
            </a:r>
            <a:r>
              <a:rPr lang="en-US" sz="3200" kern="100">
                <a:latin typeface="Century Gothic" panose="020B0502020202020204" pitchFamily="34" charset="0"/>
                <a:ea typeface="+mn-lt"/>
                <a:cs typeface="+mn-lt"/>
              </a:rPr>
              <a:t>2025</a:t>
            </a:r>
          </a:p>
          <a:p>
            <a:pPr marL="305435" indent="-305435">
              <a:lnSpc>
                <a:spcPct val="90000"/>
              </a:lnSpc>
              <a:spcBef>
                <a:spcPts val="1000"/>
              </a:spcBef>
              <a:spcAft>
                <a:spcPts val="0"/>
              </a:spcAft>
            </a:pPr>
            <a:r>
              <a:rPr lang="en-US" sz="3200" kern="100">
                <a:latin typeface="Century Gothic" panose="020B0502020202020204" pitchFamily="34" charset="0"/>
                <a:ea typeface="+mn-lt"/>
                <a:cs typeface="+mn-lt"/>
              </a:rPr>
              <a:t>Wyndham Grand Pittsburgh Downtown</a:t>
            </a:r>
          </a:p>
          <a:p>
            <a:pPr marL="305435" indent="-305435">
              <a:lnSpc>
                <a:spcPct val="90000"/>
              </a:lnSpc>
              <a:spcBef>
                <a:spcPts val="1000"/>
              </a:spcBef>
              <a:spcAft>
                <a:spcPts val="0"/>
              </a:spcAft>
            </a:pPr>
            <a:r>
              <a:rPr lang="en-US" sz="3200" kern="100">
                <a:latin typeface="Century Gothic" panose="020B0502020202020204" pitchFamily="34" charset="0"/>
                <a:ea typeface="+mn-lt"/>
                <a:cs typeface="+mn-lt"/>
              </a:rPr>
              <a:t>Focus </a:t>
            </a:r>
            <a:r>
              <a:rPr lang="en-US" sz="3200" kern="100">
                <a:effectLst/>
                <a:latin typeface="Century Gothic" panose="020B0502020202020204" pitchFamily="34" charset="0"/>
                <a:ea typeface="+mn-lt"/>
                <a:cs typeface="+mn-lt"/>
              </a:rPr>
              <a:t>on </a:t>
            </a:r>
            <a:r>
              <a:rPr lang="en-US" sz="3200" kern="100">
                <a:latin typeface="Century Gothic" panose="020B0502020202020204" pitchFamily="34" charset="0"/>
                <a:ea typeface="+mn-lt"/>
                <a:cs typeface="+mn-lt"/>
              </a:rPr>
              <a:t>social emotional well-being; addressing behaviors staff find challenging</a:t>
            </a:r>
          </a:p>
          <a:p>
            <a:pPr marL="305435" indent="-305435">
              <a:lnSpc>
                <a:spcPct val="90000"/>
              </a:lnSpc>
              <a:spcBef>
                <a:spcPts val="1000"/>
              </a:spcBef>
              <a:spcAft>
                <a:spcPts val="0"/>
              </a:spcAft>
            </a:pPr>
            <a:r>
              <a:rPr lang="en-US" sz="3200" kern="100">
                <a:latin typeface="Century Gothic" panose="020B0502020202020204" pitchFamily="34" charset="0"/>
                <a:ea typeface="+mn-lt"/>
                <a:cs typeface="+mn-lt"/>
              </a:rPr>
              <a:t>Open </a:t>
            </a:r>
            <a:r>
              <a:rPr lang="en-US" sz="3200" kern="100">
                <a:effectLst/>
                <a:latin typeface="Century Gothic" panose="020B0502020202020204" pitchFamily="34" charset="0"/>
                <a:ea typeface="+mn-lt"/>
                <a:cs typeface="+mn-lt"/>
              </a:rPr>
              <a:t>to </a:t>
            </a:r>
            <a:r>
              <a:rPr lang="en-US" sz="3200" kern="100">
                <a:latin typeface="Century Gothic" panose="020B0502020202020204" pitchFamily="34" charset="0"/>
                <a:ea typeface="+mn-lt"/>
                <a:cs typeface="+mn-lt"/>
              </a:rPr>
              <a:t>all child care providers – prioritize teachers </a:t>
            </a:r>
            <a:r>
              <a:rPr lang="en-US" sz="3200" kern="100">
                <a:effectLst/>
                <a:latin typeface="Century Gothic" panose="020B0502020202020204" pitchFamily="34" charset="0"/>
                <a:ea typeface="+mn-lt"/>
                <a:cs typeface="+mn-lt"/>
              </a:rPr>
              <a:t>and </a:t>
            </a:r>
            <a:r>
              <a:rPr lang="en-US" sz="3200" kern="100">
                <a:latin typeface="Century Gothic" panose="020B0502020202020204" pitchFamily="34" charset="0"/>
                <a:ea typeface="+mn-lt"/>
                <a:cs typeface="+mn-lt"/>
              </a:rPr>
              <a:t>directors</a:t>
            </a:r>
            <a:endParaRPr lang="en-US" sz="3200">
              <a:latin typeface="Century Gothic" panose="020B0502020202020204" pitchFamily="34" charset="0"/>
            </a:endParaRPr>
          </a:p>
        </p:txBody>
      </p:sp>
    </p:spTree>
    <p:extLst>
      <p:ext uri="{BB962C8B-B14F-4D97-AF65-F5344CB8AC3E}">
        <p14:creationId xmlns:p14="http://schemas.microsoft.com/office/powerpoint/2010/main" val="1225921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3EAB-06F6-4056-D1B6-061AE31F779D}"/>
              </a:ext>
            </a:extLst>
          </p:cNvPr>
          <p:cNvSpPr>
            <a:spLocks noGrp="1"/>
          </p:cNvSpPr>
          <p:nvPr>
            <p:ph type="title"/>
          </p:nvPr>
        </p:nvSpPr>
        <p:spPr/>
        <p:txBody>
          <a:bodyPr anchor="ctr"/>
          <a:lstStyle/>
          <a:p>
            <a:r>
              <a:rPr lang="en-US" err="1">
                <a:latin typeface="Century Gothic" panose="020B0502020202020204" pitchFamily="34" charset="0"/>
              </a:rPr>
              <a:t>Ocdel</a:t>
            </a:r>
            <a:r>
              <a:rPr lang="en-US">
                <a:latin typeface="Century Gothic" panose="020B0502020202020204" pitchFamily="34" charset="0"/>
              </a:rPr>
              <a:t> equity Awards</a:t>
            </a:r>
          </a:p>
        </p:txBody>
      </p:sp>
      <p:sp>
        <p:nvSpPr>
          <p:cNvPr id="3" name="Content Placeholder 2">
            <a:extLst>
              <a:ext uri="{FF2B5EF4-FFF2-40B4-BE49-F238E27FC236}">
                <a16:creationId xmlns:a16="http://schemas.microsoft.com/office/drawing/2014/main" id="{6FE30530-EFE7-4057-5375-E687C030368E}"/>
              </a:ext>
            </a:extLst>
          </p:cNvPr>
          <p:cNvSpPr>
            <a:spLocks noGrp="1"/>
          </p:cNvSpPr>
          <p:nvPr>
            <p:ph idx="1"/>
          </p:nvPr>
        </p:nvSpPr>
        <p:spPr>
          <a:xfrm>
            <a:off x="581191" y="2169863"/>
            <a:ext cx="11029615" cy="4177774"/>
          </a:xfrm>
        </p:spPr>
        <p:txBody>
          <a:bodyPr>
            <a:normAutofit fontScale="92500" lnSpcReduction="10000"/>
          </a:bodyPr>
          <a:lstStyle/>
          <a:p>
            <a:pPr marL="305435" indent="-305435"/>
            <a:r>
              <a:rPr lang="en-US" sz="2800" kern="100">
                <a:solidFill>
                  <a:srgbClr val="000000"/>
                </a:solidFill>
                <a:latin typeface="Century Gothic" panose="020B0502020202020204" pitchFamily="34" charset="0"/>
                <a:ea typeface="Calibri"/>
                <a:cs typeface="Poppins"/>
              </a:rPr>
              <a:t>The Office </a:t>
            </a:r>
            <a:r>
              <a:rPr lang="en-US" sz="2800" kern="100">
                <a:solidFill>
                  <a:srgbClr val="000000"/>
                </a:solidFill>
                <a:effectLst/>
                <a:latin typeface="Century Gothic" panose="020B0502020202020204" pitchFamily="34" charset="0"/>
                <a:ea typeface="Calibri"/>
                <a:cs typeface="Poppins"/>
              </a:rPr>
              <a:t>of </a:t>
            </a:r>
            <a:r>
              <a:rPr lang="en-US" sz="2800" kern="100">
                <a:solidFill>
                  <a:srgbClr val="000000"/>
                </a:solidFill>
                <a:latin typeface="Century Gothic" panose="020B0502020202020204" pitchFamily="34" charset="0"/>
                <a:ea typeface="Calibri"/>
                <a:cs typeface="Poppins"/>
              </a:rPr>
              <a:t>Child Development </a:t>
            </a:r>
            <a:r>
              <a:rPr lang="en-US" sz="2800" kern="100">
                <a:solidFill>
                  <a:srgbClr val="000000"/>
                </a:solidFill>
                <a:effectLst/>
                <a:latin typeface="Century Gothic" panose="020B0502020202020204" pitchFamily="34" charset="0"/>
                <a:ea typeface="Calibri"/>
                <a:cs typeface="Poppins"/>
              </a:rPr>
              <a:t>and </a:t>
            </a:r>
            <a:r>
              <a:rPr lang="en-US" sz="2800" kern="100">
                <a:solidFill>
                  <a:srgbClr val="000000"/>
                </a:solidFill>
                <a:latin typeface="Century Gothic" panose="020B0502020202020204" pitchFamily="34" charset="0"/>
                <a:ea typeface="Calibri"/>
                <a:cs typeface="Poppins"/>
              </a:rPr>
              <a:t>Early Learning (OCDEL) is now accepting applications for </a:t>
            </a:r>
            <a:r>
              <a:rPr lang="en-US" sz="2800" kern="100">
                <a:solidFill>
                  <a:srgbClr val="000000"/>
                </a:solidFill>
                <a:effectLst/>
                <a:latin typeface="Century Gothic" panose="020B0502020202020204" pitchFamily="34" charset="0"/>
                <a:ea typeface="Calibri"/>
                <a:cs typeface="Poppins"/>
              </a:rPr>
              <a:t>the </a:t>
            </a:r>
            <a:r>
              <a:rPr lang="en-US" sz="2800" kern="100">
                <a:solidFill>
                  <a:srgbClr val="000000"/>
                </a:solidFill>
                <a:latin typeface="Century Gothic" panose="020B0502020202020204" pitchFamily="34" charset="0"/>
                <a:ea typeface="Calibri"/>
                <a:cs typeface="Poppins"/>
              </a:rPr>
              <a:t>Fourth Annual </a:t>
            </a:r>
            <a:r>
              <a:rPr lang="en-US" sz="2800" kern="100">
                <a:solidFill>
                  <a:srgbClr val="000000"/>
                </a:solidFill>
                <a:effectLst/>
                <a:latin typeface="Century Gothic" panose="020B0502020202020204" pitchFamily="34" charset="0"/>
                <a:ea typeface="Calibri"/>
                <a:cs typeface="Poppins"/>
              </a:rPr>
              <a:t>Pennsylvania </a:t>
            </a:r>
            <a:r>
              <a:rPr lang="en-US" sz="2800" kern="100">
                <a:solidFill>
                  <a:srgbClr val="000000"/>
                </a:solidFill>
                <a:latin typeface="Century Gothic" panose="020B0502020202020204" pitchFamily="34" charset="0"/>
                <a:ea typeface="Calibri"/>
                <a:cs typeface="Poppins"/>
              </a:rPr>
              <a:t>Equity in Early Childhood Education Champion Awards. The award recognizes the work of the </a:t>
            </a:r>
            <a:r>
              <a:rPr lang="en-US" sz="2800" kern="100">
                <a:solidFill>
                  <a:srgbClr val="000000"/>
                </a:solidFill>
                <a:effectLst/>
                <a:latin typeface="Century Gothic" panose="020B0502020202020204" pitchFamily="34" charset="0"/>
                <a:ea typeface="Calibri"/>
                <a:cs typeface="Poppins"/>
              </a:rPr>
              <a:t>early </a:t>
            </a:r>
            <a:r>
              <a:rPr lang="en-US" sz="2800" kern="100">
                <a:solidFill>
                  <a:srgbClr val="000000"/>
                </a:solidFill>
                <a:latin typeface="Century Gothic" panose="020B0502020202020204" pitchFamily="34" charset="0"/>
                <a:ea typeface="Calibri"/>
                <a:cs typeface="Poppins"/>
              </a:rPr>
              <a:t>childhood education (ECE) programs </a:t>
            </a:r>
            <a:r>
              <a:rPr lang="en-US" sz="2800" kern="100">
                <a:solidFill>
                  <a:srgbClr val="000000"/>
                </a:solidFill>
                <a:effectLst/>
                <a:latin typeface="Century Gothic" panose="020B0502020202020204" pitchFamily="34" charset="0"/>
                <a:ea typeface="Calibri"/>
                <a:cs typeface="Poppins"/>
              </a:rPr>
              <a:t>and </a:t>
            </a:r>
            <a:r>
              <a:rPr lang="en-US" sz="2800" kern="100">
                <a:solidFill>
                  <a:srgbClr val="000000"/>
                </a:solidFill>
                <a:latin typeface="Century Gothic" panose="020B0502020202020204" pitchFamily="34" charset="0"/>
                <a:ea typeface="Calibri"/>
                <a:cs typeface="Poppins"/>
              </a:rPr>
              <a:t>professionals on behalf of Pennsylvania children </a:t>
            </a:r>
            <a:r>
              <a:rPr lang="en-US" sz="2800" kern="100">
                <a:solidFill>
                  <a:srgbClr val="000000"/>
                </a:solidFill>
                <a:effectLst/>
                <a:latin typeface="Century Gothic" panose="020B0502020202020204" pitchFamily="34" charset="0"/>
                <a:ea typeface="Calibri"/>
                <a:cs typeface="Poppins"/>
              </a:rPr>
              <a:t>and </a:t>
            </a:r>
            <a:r>
              <a:rPr lang="en-US" sz="2800" kern="100">
                <a:solidFill>
                  <a:srgbClr val="000000"/>
                </a:solidFill>
                <a:latin typeface="Century Gothic" panose="020B0502020202020204" pitchFamily="34" charset="0"/>
                <a:ea typeface="Calibri"/>
                <a:cs typeface="Poppins"/>
              </a:rPr>
              <a:t>their families through embracing diversity </a:t>
            </a:r>
            <a:r>
              <a:rPr lang="en-US" sz="2800" kern="100">
                <a:solidFill>
                  <a:srgbClr val="000000"/>
                </a:solidFill>
                <a:effectLst/>
                <a:latin typeface="Century Gothic" panose="020B0502020202020204" pitchFamily="34" charset="0"/>
                <a:ea typeface="Calibri"/>
                <a:cs typeface="Poppins"/>
              </a:rPr>
              <a:t>and </a:t>
            </a:r>
            <a:r>
              <a:rPr lang="en-US" sz="2800" kern="100">
                <a:solidFill>
                  <a:srgbClr val="000000"/>
                </a:solidFill>
                <a:latin typeface="Century Gothic" panose="020B0502020202020204" pitchFamily="34" charset="0"/>
                <a:ea typeface="Calibri"/>
                <a:cs typeface="Poppins"/>
              </a:rPr>
              <a:t>full inclusion </a:t>
            </a:r>
            <a:r>
              <a:rPr lang="en-US" sz="2800" kern="100">
                <a:solidFill>
                  <a:srgbClr val="000000"/>
                </a:solidFill>
                <a:effectLst/>
                <a:latin typeface="Century Gothic" panose="020B0502020202020204" pitchFamily="34" charset="0"/>
                <a:ea typeface="Calibri"/>
                <a:cs typeface="Poppins"/>
              </a:rPr>
              <a:t>as </a:t>
            </a:r>
            <a:r>
              <a:rPr lang="en-US" sz="2800" kern="100">
                <a:solidFill>
                  <a:srgbClr val="000000"/>
                </a:solidFill>
                <a:latin typeface="Century Gothic" panose="020B0502020202020204" pitchFamily="34" charset="0"/>
                <a:ea typeface="Calibri"/>
                <a:cs typeface="Poppins"/>
              </a:rPr>
              <a:t>strengths</a:t>
            </a:r>
            <a:r>
              <a:rPr lang="en-US" sz="2800" kern="100">
                <a:solidFill>
                  <a:srgbClr val="000000"/>
                </a:solidFill>
                <a:effectLst/>
                <a:latin typeface="Century Gothic" panose="020B0502020202020204" pitchFamily="34" charset="0"/>
                <a:ea typeface="Calibri"/>
                <a:cs typeface="Poppins"/>
              </a:rPr>
              <a:t>, </a:t>
            </a:r>
            <a:r>
              <a:rPr lang="en-US" sz="2800" kern="100">
                <a:solidFill>
                  <a:srgbClr val="000000"/>
                </a:solidFill>
                <a:latin typeface="Century Gothic" panose="020B0502020202020204" pitchFamily="34" charset="0"/>
                <a:ea typeface="Calibri"/>
                <a:cs typeface="Poppins"/>
              </a:rPr>
              <a:t>upholding fundamental principles of fairness and justice</a:t>
            </a:r>
            <a:r>
              <a:rPr lang="en-US" sz="2800" kern="100">
                <a:solidFill>
                  <a:srgbClr val="000000"/>
                </a:solidFill>
                <a:effectLst/>
                <a:latin typeface="Century Gothic" panose="020B0502020202020204" pitchFamily="34" charset="0"/>
                <a:ea typeface="Calibri"/>
                <a:cs typeface="Poppins"/>
              </a:rPr>
              <a:t>, and </a:t>
            </a:r>
            <a:r>
              <a:rPr lang="en-US" sz="2800" kern="100">
                <a:solidFill>
                  <a:srgbClr val="000000"/>
                </a:solidFill>
                <a:latin typeface="Century Gothic" panose="020B0502020202020204" pitchFamily="34" charset="0"/>
                <a:ea typeface="Calibri"/>
                <a:cs typeface="Poppins"/>
              </a:rPr>
              <a:t>working to eliminate structural inequities that limit equitable learning opportunities</a:t>
            </a:r>
            <a:r>
              <a:rPr lang="en-US" sz="2800" kern="100">
                <a:solidFill>
                  <a:srgbClr val="000000"/>
                </a:solidFill>
                <a:effectLst/>
                <a:latin typeface="Century Gothic" panose="020B0502020202020204" pitchFamily="34" charset="0"/>
                <a:ea typeface="Calibri"/>
                <a:cs typeface="Poppins"/>
              </a:rPr>
              <a:t>.</a:t>
            </a:r>
          </a:p>
          <a:p>
            <a:pPr marL="305435" indent="-305435"/>
            <a:r>
              <a:rPr lang="en-US" sz="2800" kern="100">
                <a:solidFill>
                  <a:srgbClr val="000000"/>
                </a:solidFill>
                <a:latin typeface="Century Gothic" panose="020B0502020202020204" pitchFamily="34" charset="0"/>
                <a:ea typeface="Calibri"/>
                <a:cs typeface="Poppins"/>
              </a:rPr>
              <a:t>Find more information and apply here: </a:t>
            </a:r>
            <a:r>
              <a:rPr lang="en-US" sz="2800" kern="100">
                <a:solidFill>
                  <a:srgbClr val="000000"/>
                </a:solidFill>
                <a:latin typeface="Century Gothic" panose="020B0502020202020204" pitchFamily="34" charset="0"/>
                <a:ea typeface="+mn-lt"/>
                <a:cs typeface="+mn-lt"/>
                <a:hlinkClick r:id="rId2"/>
              </a:rPr>
              <a:t>Equity in ECE Awards - The Pennsylvania Key</a:t>
            </a:r>
            <a:endParaRPr lang="en-US" sz="2800" kern="100">
              <a:solidFill>
                <a:srgbClr val="000000"/>
              </a:solidFill>
              <a:latin typeface="Century Gothic" panose="020B0502020202020204" pitchFamily="34" charset="0"/>
              <a:ea typeface="Calibri"/>
              <a:cs typeface="Poppins"/>
            </a:endParaRPr>
          </a:p>
        </p:txBody>
      </p:sp>
    </p:spTree>
    <p:extLst>
      <p:ext uri="{BB962C8B-B14F-4D97-AF65-F5344CB8AC3E}">
        <p14:creationId xmlns:p14="http://schemas.microsoft.com/office/powerpoint/2010/main" val="1311509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46D0-411C-4401-BFD9-E861B8CAF9BA}"/>
              </a:ext>
            </a:extLst>
          </p:cNvPr>
          <p:cNvSpPr>
            <a:spLocks noGrp="1"/>
          </p:cNvSpPr>
          <p:nvPr>
            <p:ph type="title"/>
          </p:nvPr>
        </p:nvSpPr>
        <p:spPr/>
        <p:txBody>
          <a:bodyPr anchor="ctr"/>
          <a:lstStyle/>
          <a:p>
            <a:r>
              <a:rPr lang="en-US">
                <a:latin typeface="Century Gothic" panose="020B0502020202020204" pitchFamily="34" charset="0"/>
              </a:rPr>
              <a:t>Certification</a:t>
            </a:r>
          </a:p>
        </p:txBody>
      </p:sp>
      <p:sp>
        <p:nvSpPr>
          <p:cNvPr id="3" name="Content Placeholder 2">
            <a:extLst>
              <a:ext uri="{FF2B5EF4-FFF2-40B4-BE49-F238E27FC236}">
                <a16:creationId xmlns:a16="http://schemas.microsoft.com/office/drawing/2014/main" id="{FA87CA4B-C339-C075-F48F-F309D8898ABD}"/>
              </a:ext>
            </a:extLst>
          </p:cNvPr>
          <p:cNvSpPr>
            <a:spLocks noGrp="1"/>
          </p:cNvSpPr>
          <p:nvPr>
            <p:ph idx="1"/>
          </p:nvPr>
        </p:nvSpPr>
        <p:spPr/>
        <p:txBody>
          <a:bodyPr>
            <a:normAutofit/>
          </a:bodyPr>
          <a:lstStyle/>
          <a:p>
            <a:pPr marL="305435" indent="-305435"/>
            <a:r>
              <a:rPr lang="en-US" sz="3200">
                <a:latin typeface="Century Gothic" panose="020B0502020202020204" pitchFamily="34" charset="0"/>
              </a:rPr>
              <a:t>Quarterly Newsletter: </a:t>
            </a:r>
            <a:r>
              <a:rPr lang="en-US" sz="3200">
                <a:latin typeface="Century Gothic" panose="020B0502020202020204" pitchFamily="34" charset="0"/>
                <a:hlinkClick r:id="rId2"/>
              </a:rPr>
              <a:t>Sign up to receive Certification eNews</a:t>
            </a:r>
            <a:endParaRPr lang="en-US" sz="3200">
              <a:latin typeface="Century Gothic" panose="020B0502020202020204" pitchFamily="34" charset="0"/>
            </a:endParaRPr>
          </a:p>
          <a:p>
            <a:pPr marL="305435" indent="-305435"/>
            <a:endParaRPr lang="en-US" sz="3200">
              <a:latin typeface="Century Gothic" panose="020B0502020202020204" pitchFamily="34" charset="0"/>
            </a:endParaRPr>
          </a:p>
          <a:p>
            <a:pPr marL="305435" indent="-305435"/>
            <a:r>
              <a:rPr lang="en-US" sz="3200">
                <a:latin typeface="Century Gothic" panose="020B0502020202020204" pitchFamily="34" charset="0"/>
              </a:rPr>
              <a:t>Podcast:  </a:t>
            </a:r>
            <a:r>
              <a:rPr lang="en-US" sz="3200">
                <a:latin typeface="Century Gothic" panose="020B0502020202020204" pitchFamily="34" charset="0"/>
                <a:hlinkClick r:id="rId3"/>
              </a:rPr>
              <a:t>The Confluence</a:t>
            </a:r>
          </a:p>
        </p:txBody>
      </p:sp>
    </p:spTree>
    <p:extLst>
      <p:ext uri="{BB962C8B-B14F-4D97-AF65-F5344CB8AC3E}">
        <p14:creationId xmlns:p14="http://schemas.microsoft.com/office/powerpoint/2010/main" val="4226397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3244C22-5F9C-460E-9ADD-45E019D9AD28}"/>
              </a:ext>
            </a:extLst>
          </p:cNvPr>
          <p:cNvSpPr>
            <a:spLocks noGrp="1"/>
          </p:cNvSpPr>
          <p:nvPr>
            <p:ph type="title"/>
          </p:nvPr>
        </p:nvSpPr>
        <p:spPr/>
        <p:txBody>
          <a:bodyPr anchor="ctr"/>
          <a:lstStyle/>
          <a:p>
            <a:r>
              <a:rPr lang="en-US">
                <a:latin typeface="Century Gothic"/>
              </a:rPr>
              <a:t>Market Rate Survey Campaign 2025</a:t>
            </a:r>
            <a:endParaRPr lang="en-US">
              <a:latin typeface="Century Gothic" panose="020B0502020202020204" pitchFamily="34" charset="0"/>
            </a:endParaRPr>
          </a:p>
        </p:txBody>
      </p:sp>
      <p:sp>
        <p:nvSpPr>
          <p:cNvPr id="9" name="Content Placeholder 8">
            <a:extLst>
              <a:ext uri="{FF2B5EF4-FFF2-40B4-BE49-F238E27FC236}">
                <a16:creationId xmlns:a16="http://schemas.microsoft.com/office/drawing/2014/main" id="{64458A14-9AFD-4A14-9F75-48304132B6FD}"/>
              </a:ext>
            </a:extLst>
          </p:cNvPr>
          <p:cNvSpPr>
            <a:spLocks noGrp="1"/>
          </p:cNvSpPr>
          <p:nvPr>
            <p:ph sz="half" idx="1"/>
          </p:nvPr>
        </p:nvSpPr>
        <p:spPr/>
        <p:txBody>
          <a:bodyPr>
            <a:normAutofit/>
          </a:bodyPr>
          <a:lstStyle/>
          <a:p>
            <a:pPr marL="305435" indent="-305435"/>
            <a:r>
              <a:rPr lang="en-US" sz="2400">
                <a:latin typeface="Century Gothic"/>
              </a:rPr>
              <a:t>OCDEL will be asking ECE partners to assist in distributing the information around the MRS survey in spring of 2025</a:t>
            </a:r>
          </a:p>
          <a:p>
            <a:pPr marL="305435" indent="-305435"/>
            <a:r>
              <a:rPr lang="en-US" sz="2400">
                <a:latin typeface="Century Gothic"/>
              </a:rPr>
              <a:t>To understand the value of providers participating in the upcoming MRS 2025, review the MRS 2022 found </a:t>
            </a:r>
            <a:r>
              <a:rPr lang="en-US" sz="2400">
                <a:latin typeface="Century Gothic"/>
                <a:hlinkClick r:id="rId3"/>
              </a:rPr>
              <a:t>here</a:t>
            </a:r>
            <a:r>
              <a:rPr lang="en-US" sz="2400">
                <a:latin typeface="Century Gothic"/>
              </a:rPr>
              <a:t>. </a:t>
            </a:r>
            <a:endParaRPr lang="en-US" sz="2400">
              <a:latin typeface="Century Gothic" panose="020B0502020202020204" pitchFamily="34" charset="0"/>
            </a:endParaRPr>
          </a:p>
        </p:txBody>
      </p:sp>
      <p:pic>
        <p:nvPicPr>
          <p:cNvPr id="5" name="Content Placeholder 4" descr="Cartoon checklist and pencil">
            <a:extLst>
              <a:ext uri="{FF2B5EF4-FFF2-40B4-BE49-F238E27FC236}">
                <a16:creationId xmlns:a16="http://schemas.microsoft.com/office/drawing/2014/main" id="{3BA059EB-8A1C-B483-A948-BE02940B2C72}"/>
              </a:ext>
            </a:extLst>
          </p:cNvPr>
          <p:cNvPicPr>
            <a:picLocks noGrp="1" noChangeAspect="1"/>
          </p:cNvPicPr>
          <p:nvPr>
            <p:ph sz="half" idx="2"/>
          </p:nvPr>
        </p:nvPicPr>
        <p:blipFill>
          <a:blip r:embed="rId4"/>
          <a:stretch>
            <a:fillRect/>
          </a:stretch>
        </p:blipFill>
        <p:spPr>
          <a:xfrm>
            <a:off x="6477000" y="2227263"/>
            <a:ext cx="4845049" cy="3633787"/>
          </a:xfrm>
        </p:spPr>
      </p:pic>
    </p:spTree>
    <p:extLst>
      <p:ext uri="{BB962C8B-B14F-4D97-AF65-F5344CB8AC3E}">
        <p14:creationId xmlns:p14="http://schemas.microsoft.com/office/powerpoint/2010/main" val="973764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664029" y="1009397"/>
            <a:ext cx="3182580" cy="5149046"/>
          </a:xfrm>
        </p:spPr>
        <p:txBody>
          <a:bodyPr vert="horz" lIns="91440" tIns="45720" rIns="91440" bIns="45720" rtlCol="0" anchor="ctr">
            <a:normAutofit/>
          </a:bodyPr>
          <a:lstStyle/>
          <a:p>
            <a:pPr algn="ctr">
              <a:spcAft>
                <a:spcPts val="0"/>
              </a:spcAft>
            </a:pPr>
            <a:endParaRPr lang="en-US" sz="2400">
              <a:solidFill>
                <a:srgbClr val="FFFFFF"/>
              </a:solidFill>
              <a:latin typeface="Century Gothic" panose="020B0502020202020204" pitchFamily="34" charset="0"/>
            </a:endParaRPr>
          </a:p>
          <a:p>
            <a:pPr algn="ctr"/>
            <a:endParaRPr lang="en-US" sz="2400">
              <a:solidFill>
                <a:srgbClr val="FFFFFF"/>
              </a:solidFill>
              <a:latin typeface="Century Gothic" panose="020B0502020202020204" pitchFamily="34" charset="0"/>
            </a:endParaRPr>
          </a:p>
        </p:txBody>
      </p:sp>
      <p:sp>
        <p:nvSpPr>
          <p:cNvPr id="14" name="TextBox 13">
            <a:extLst>
              <a:ext uri="{FF2B5EF4-FFF2-40B4-BE49-F238E27FC236}">
                <a16:creationId xmlns:a16="http://schemas.microsoft.com/office/drawing/2014/main" id="{44FD48B3-ECF5-68D6-D4E3-47A1D3439F0D}"/>
              </a:ext>
            </a:extLst>
          </p:cNvPr>
          <p:cNvSpPr txBox="1"/>
          <p:nvPr/>
        </p:nvSpPr>
        <p:spPr>
          <a:xfrm>
            <a:off x="664029" y="1610972"/>
            <a:ext cx="3484429" cy="304698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all" spc="0" normalizeH="0" baseline="0" noProof="0">
                <a:ln>
                  <a:noFill/>
                </a:ln>
                <a:solidFill>
                  <a:prstClr val="white"/>
                </a:solidFill>
                <a:effectLst/>
                <a:uLnTx/>
                <a:uFillTx/>
                <a:latin typeface="Century Gothic"/>
                <a:ea typeface="+mn-lt"/>
                <a:cs typeface="+mn-lt"/>
              </a:rPr>
              <a:t>ASIA M. SHEPPARD - DHS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all" spc="0" normalizeH="0" baseline="0" noProof="0">
                <a:ln>
                  <a:noFill/>
                </a:ln>
                <a:solidFill>
                  <a:prstClr val="white"/>
                </a:solidFill>
                <a:effectLst/>
                <a:uLnTx/>
                <a:uFillTx/>
                <a:latin typeface="Century Gothic"/>
                <a:ea typeface="+mn-lt"/>
                <a:cs typeface="+mn-lt"/>
                <a:hlinkClick r:id="rId2">
                  <a:extLst>
                    <a:ext uri="{A12FA001-AC4F-418D-AE19-62706E023703}">
                      <ahyp:hlinkClr xmlns:ahyp="http://schemas.microsoft.com/office/drawing/2018/hyperlinkcolor" val="tx"/>
                    </a:ext>
                  </a:extLst>
                </a:hlinkClick>
              </a:rPr>
              <a:t>ASSHEPPARD@PA.GOV</a:t>
            </a:r>
            <a:r>
              <a:rPr kumimoji="0" lang="en-US" sz="2000" b="0" i="0" u="none" strike="noStrike" kern="1200" cap="all" spc="0" normalizeH="0" baseline="0" noProof="0">
                <a:ln>
                  <a:noFill/>
                </a:ln>
                <a:solidFill>
                  <a:prstClr val="white"/>
                </a:solidFill>
                <a:effectLst/>
                <a:uLnTx/>
                <a:uFillTx/>
                <a:latin typeface="Century Gothic"/>
                <a:ea typeface="+mn-lt"/>
                <a:cs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all" spc="0" normalizeH="0" baseline="0" noProof="0">
              <a:ln>
                <a:noFill/>
              </a:ln>
              <a:solidFill>
                <a:prstClr val="white"/>
              </a:solidFill>
              <a:effectLst/>
              <a:uLnTx/>
              <a:uFillTx/>
              <a:latin typeface="Century Goth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all" spc="0" normalizeH="0" baseline="0" noProof="0">
              <a:ln>
                <a:noFill/>
              </a:ln>
              <a:solidFill>
                <a:prstClr val="white"/>
              </a:solidFill>
              <a:effectLst/>
              <a:uLnTx/>
              <a:uFillTx/>
              <a:latin typeface="Century Gothic"/>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0">
                <a:ln>
                  <a:noFill/>
                </a:ln>
                <a:solidFill>
                  <a:prstClr val="white"/>
                </a:solidFill>
                <a:effectLst/>
                <a:uLnTx/>
                <a:uFillTx/>
                <a:latin typeface="Century Gothic"/>
                <a:ea typeface="+mn-lt"/>
                <a:cs typeface="+mn-lt"/>
              </a:rPr>
              <a:t>JAMILA DASHIELL - DHS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all" spc="0" normalizeH="0" baseline="0" noProof="0">
                <a:ln>
                  <a:noFill/>
                </a:ln>
                <a:solidFill>
                  <a:prstClr val="white"/>
                </a:solidFill>
                <a:effectLst/>
                <a:uLnTx/>
                <a:uFillTx/>
                <a:latin typeface="Century Gothic"/>
                <a:ea typeface="+mn-lt"/>
                <a:cs typeface="+mn-lt"/>
                <a:hlinkClick r:id="rId3">
                  <a:extLst>
                    <a:ext uri="{A12FA001-AC4F-418D-AE19-62706E023703}">
                      <ahyp:hlinkClr xmlns:ahyp="http://schemas.microsoft.com/office/drawing/2018/hyperlinkcolor" val="tx"/>
                    </a:ext>
                  </a:extLst>
                </a:hlinkClick>
              </a:rPr>
              <a:t>JDASHIELL@PA.GOV</a:t>
            </a:r>
            <a:r>
              <a:rPr kumimoji="0" lang="en-US" sz="2000" b="0" i="0" u="none" strike="noStrike" kern="1200" cap="all" spc="0" normalizeH="0" baseline="0" noProof="0">
                <a:ln>
                  <a:noFill/>
                </a:ln>
                <a:solidFill>
                  <a:prstClr val="white"/>
                </a:solidFill>
                <a:effectLst/>
                <a:uLnTx/>
                <a:uFillTx/>
                <a:latin typeface="Century Gothic"/>
                <a:ea typeface="+mn-lt"/>
                <a:cs typeface="+mn-lt"/>
              </a:rPr>
              <a:t>  </a:t>
            </a: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descr="Department of Human Services (DHS) suspended regulations reinstatement -  PCCYFS">
            <a:extLst>
              <a:ext uri="{FF2B5EF4-FFF2-40B4-BE49-F238E27FC236}">
                <a16:creationId xmlns:a16="http://schemas.microsoft.com/office/drawing/2014/main" id="{FF31B04D-0DC3-CECE-6D84-CDA8FBACA655}"/>
              </a:ext>
            </a:extLst>
          </p:cNvPr>
          <p:cNvPicPr>
            <a:picLocks noChangeAspect="1"/>
          </p:cNvPicPr>
          <p:nvPr/>
        </p:nvPicPr>
        <p:blipFill>
          <a:blip r:embed="rId4"/>
          <a:stretch>
            <a:fillRect/>
          </a:stretch>
        </p:blipFill>
        <p:spPr>
          <a:xfrm>
            <a:off x="5473485" y="1395312"/>
            <a:ext cx="5132522" cy="3692832"/>
          </a:xfrm>
          <a:prstGeom prst="rect">
            <a:avLst/>
          </a:prstGeom>
        </p:spPr>
      </p:pic>
    </p:spTree>
    <p:extLst>
      <p:ext uri="{BB962C8B-B14F-4D97-AF65-F5344CB8AC3E}">
        <p14:creationId xmlns:p14="http://schemas.microsoft.com/office/powerpoint/2010/main" val="2832893847"/>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EF3E9-58EF-ADFF-A8CF-E261CA628914}"/>
              </a:ext>
            </a:extLst>
          </p:cNvPr>
          <p:cNvSpPr>
            <a:spLocks noGrp="1"/>
          </p:cNvSpPr>
          <p:nvPr>
            <p:ph type="title"/>
          </p:nvPr>
        </p:nvSpPr>
        <p:spPr/>
        <p:txBody>
          <a:bodyPr anchor="ctr"/>
          <a:lstStyle/>
          <a:p>
            <a:r>
              <a:rPr lang="en-US">
                <a:latin typeface="Century Gothic"/>
              </a:rPr>
              <a:t>DHS Updates</a:t>
            </a:r>
            <a:endParaRPr lang="en-US">
              <a:latin typeface="Century Gothic" panose="020B0502020202020204" pitchFamily="34" charset="0"/>
            </a:endParaRPr>
          </a:p>
        </p:txBody>
      </p:sp>
      <p:sp>
        <p:nvSpPr>
          <p:cNvPr id="3" name="Content Placeholder 2">
            <a:extLst>
              <a:ext uri="{FF2B5EF4-FFF2-40B4-BE49-F238E27FC236}">
                <a16:creationId xmlns:a16="http://schemas.microsoft.com/office/drawing/2014/main" id="{9E8D6FF7-2167-DEC3-C026-92824921E09B}"/>
              </a:ext>
            </a:extLst>
          </p:cNvPr>
          <p:cNvSpPr>
            <a:spLocks noGrp="1"/>
          </p:cNvSpPr>
          <p:nvPr>
            <p:ph idx="1"/>
          </p:nvPr>
        </p:nvSpPr>
        <p:spPr>
          <a:xfrm>
            <a:off x="581193" y="2014717"/>
            <a:ext cx="11029615" cy="4458376"/>
          </a:xfrm>
        </p:spPr>
        <p:txBody>
          <a:bodyPr vert="horz" lIns="91440" tIns="45720" rIns="91440" bIns="45720" rtlCol="0" anchor="ctr">
            <a:noAutofit/>
          </a:bodyPr>
          <a:lstStyle/>
          <a:p>
            <a:pPr marL="305435" indent="-305435"/>
            <a:r>
              <a:rPr lang="en-US" sz="1400" b="1" i="1" u="sng" kern="100">
                <a:solidFill>
                  <a:srgbClr val="0000FF"/>
                </a:solidFill>
                <a:latin typeface="Century Gothic"/>
                <a:ea typeface="+mn-lt"/>
                <a:cs typeface="Arial"/>
                <a:hlinkClick r:id="rId2"/>
              </a:rPr>
              <a:t>Bureau of Certification Newsletter - January 2025</a:t>
            </a:r>
            <a:endParaRPr lang="en-US" sz="1400" i="1">
              <a:solidFill>
                <a:schemeClr val="tx1"/>
              </a:solidFill>
              <a:latin typeface="Century Gothic"/>
            </a:endParaRPr>
          </a:p>
          <a:p>
            <a:pPr marL="305435" indent="-305435"/>
            <a:r>
              <a:rPr lang="en-US" sz="1400" b="1" i="1" kern="100">
                <a:solidFill>
                  <a:srgbClr val="0000FF"/>
                </a:solidFill>
                <a:latin typeface="Century Gothic"/>
                <a:ea typeface="+mn-lt"/>
                <a:cs typeface="Arial"/>
                <a:hlinkClick r:id="rId3"/>
              </a:rPr>
              <a:t>Announcement C-25-01, Maintaining Compliance with the Child Protective Services Law (CPSL) for Department of Human Services (DHS) certified child care facilities</a:t>
            </a:r>
            <a:endParaRPr lang="en-US" sz="1400">
              <a:latin typeface="Century Gothic"/>
            </a:endParaRPr>
          </a:p>
          <a:p>
            <a:pPr marL="629920" lvl="1" indent="-305435"/>
            <a:r>
              <a:rPr lang="en-US" sz="1400" kern="100">
                <a:latin typeface="Century Gothic"/>
                <a:ea typeface="+mn-lt"/>
                <a:cs typeface="Arial"/>
              </a:rPr>
              <a:t>This announcement informs certified child care providers of the CPSL requirements for certified child care facilities in Pennsylvania and clarifies Provisional Hiring Requirements for employees hired on or after February 1, 2025. There is no change to what clearances are required for employment and volunteering.</a:t>
            </a:r>
            <a:endParaRPr lang="en-US" sz="1400">
              <a:latin typeface="Century Gothic"/>
            </a:endParaRPr>
          </a:p>
          <a:p>
            <a:pPr marL="629920" lvl="1" indent="-305435"/>
            <a:r>
              <a:rPr lang="en-US" sz="1400" kern="100">
                <a:latin typeface="Century Gothic"/>
                <a:ea typeface="+mn-lt"/>
                <a:cs typeface="Arial"/>
              </a:rPr>
              <a:t>This replaces Announcement C-19-02 Meeting the Requirements of the Child Protective Services Law (CPSL) for Child Care facilities in its entirety.</a:t>
            </a:r>
            <a:endParaRPr lang="en-US" sz="1400">
              <a:latin typeface="Century Gothic"/>
            </a:endParaRPr>
          </a:p>
          <a:p>
            <a:pPr marL="305435" indent="-305435"/>
            <a:r>
              <a:rPr lang="en-US" sz="1400" b="1" i="1" kern="100">
                <a:solidFill>
                  <a:srgbClr val="0F0FF2"/>
                </a:solidFill>
                <a:latin typeface="Century Gothic"/>
                <a:ea typeface="+mn-lt"/>
                <a:cs typeface="Arial"/>
                <a:hlinkClick r:id="rId4"/>
              </a:rPr>
              <a:t>Announcement C-24-03 Updated Health and Safety Training Part 1 and Part 2</a:t>
            </a:r>
            <a:r>
              <a:rPr lang="en-US" sz="1400" kern="100">
                <a:solidFill>
                  <a:srgbClr val="1A375D"/>
                </a:solidFill>
                <a:latin typeface="Century Gothic"/>
                <a:ea typeface="+mn-lt"/>
                <a:cs typeface="Arial"/>
              </a:rPr>
              <a:t>. </a:t>
            </a:r>
            <a:endParaRPr lang="en-US" sz="1400">
              <a:latin typeface="Century Gothic"/>
            </a:endParaRPr>
          </a:p>
          <a:p>
            <a:pPr marL="629920" lvl="1" indent="-305435"/>
            <a:r>
              <a:rPr lang="en-US" sz="1400" kern="100">
                <a:latin typeface="Century Gothic"/>
                <a:ea typeface="+mn-lt"/>
                <a:cs typeface="Arial"/>
              </a:rPr>
              <a:t>This Announcement provides a new two-part Health and Safety Training that all child care providers hired on or after January 1</a:t>
            </a:r>
            <a:r>
              <a:rPr lang="en-US" sz="1400" kern="100">
                <a:effectLst/>
                <a:latin typeface="Century Gothic"/>
                <a:ea typeface="+mn-lt"/>
                <a:cs typeface="Arial"/>
              </a:rPr>
              <a:t>, </a:t>
            </a:r>
            <a:r>
              <a:rPr lang="en-US" sz="1400" kern="100">
                <a:latin typeface="Century Gothic"/>
                <a:ea typeface="+mn-lt"/>
                <a:cs typeface="Arial"/>
              </a:rPr>
              <a:t>2025, who have not previously completed an acceptable Health and Safety training, must complete. </a:t>
            </a:r>
            <a:endParaRPr lang="en-US" sz="1400">
              <a:latin typeface="Century Gothic"/>
            </a:endParaRPr>
          </a:p>
          <a:p>
            <a:pPr marL="629920" lvl="1" indent="-305435"/>
            <a:r>
              <a:rPr lang="en-US" sz="1400" kern="100">
                <a:latin typeface="Century Gothic"/>
                <a:ea typeface="+mn-lt"/>
                <a:cs typeface="Arial"/>
              </a:rPr>
              <a:t>This announcement replaces Announcements C-22-02, relating to Updates to Health and Safety Training and Professional Development Requirements, and C-22-06, relating to Updated Health and Safety Pre-Service and One-Hour Training.</a:t>
            </a:r>
            <a:endParaRPr lang="en-US" sz="1400">
              <a:latin typeface="Century Gothic"/>
            </a:endParaRPr>
          </a:p>
          <a:p>
            <a:pPr marL="629920" lvl="1" indent="-305435"/>
            <a:r>
              <a:rPr lang="en-US" sz="1400" kern="100">
                <a:latin typeface="Century Gothic"/>
                <a:ea typeface="+mn-lt"/>
                <a:cs typeface="Arial"/>
              </a:rPr>
              <a:t>The Health and Safety Training Part 1 and Part 2 will be available in Spanish.</a:t>
            </a:r>
            <a:endParaRPr lang="en-US" sz="1400">
              <a:latin typeface="Century Gothic"/>
            </a:endParaRPr>
          </a:p>
          <a:p>
            <a:pPr marL="629920" lvl="1" indent="-305435"/>
            <a:r>
              <a:rPr lang="en-US" sz="1400" kern="100">
                <a:latin typeface="Century Gothic"/>
                <a:ea typeface="+mn-lt"/>
                <a:cs typeface="Arial"/>
              </a:rPr>
              <a:t>In the monthly Confluence Podcast, hosts Ruby Martin, Director of Bureau of Certification, and Chris Loos, Bureau of Certification Services Division Chief, take listeners on a journey to understand the complexities of OCDEL’s Bureau of Certification Services. </a:t>
            </a:r>
            <a:r>
              <a:rPr lang="en-US" sz="1400" b="1" kern="100">
                <a:solidFill>
                  <a:srgbClr val="0000FF"/>
                </a:solidFill>
                <a:latin typeface="Century Gothic"/>
                <a:ea typeface="+mn-lt"/>
                <a:cs typeface="Arial"/>
                <a:hlinkClick r:id="rId5"/>
              </a:rPr>
              <a:t>Episode #2 – Exploring the Revised Health and Safety Trainings</a:t>
            </a:r>
            <a:r>
              <a:rPr lang="en-US" sz="1400" kern="100">
                <a:latin typeface="Century Gothic"/>
                <a:ea typeface="Calibri"/>
                <a:cs typeface="Calibri"/>
              </a:rPr>
              <a:t> </a:t>
            </a:r>
            <a:endParaRPr lang="en-US" sz="1400">
              <a:latin typeface="Century Gothic"/>
            </a:endParaRPr>
          </a:p>
        </p:txBody>
      </p:sp>
    </p:spTree>
    <p:extLst>
      <p:ext uri="{BB962C8B-B14F-4D97-AF65-F5344CB8AC3E}">
        <p14:creationId xmlns:p14="http://schemas.microsoft.com/office/powerpoint/2010/main" val="2112708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664029" y="1009397"/>
            <a:ext cx="3182580" cy="5149046"/>
          </a:xfrm>
        </p:spPr>
        <p:txBody>
          <a:bodyPr vert="horz" lIns="91440" tIns="45720" rIns="91440" bIns="45720" rtlCol="0" anchor="ctr">
            <a:normAutofit/>
          </a:bodyPr>
          <a:lstStyle/>
          <a:p>
            <a:pPr algn="ctr">
              <a:spcAft>
                <a:spcPts val="0"/>
              </a:spcAft>
            </a:pPr>
            <a:endParaRPr lang="en-US" sz="2400">
              <a:solidFill>
                <a:srgbClr val="FFFFFF"/>
              </a:solidFill>
              <a:latin typeface="Century Gothic" panose="020B0502020202020204" pitchFamily="34" charset="0"/>
            </a:endParaRPr>
          </a:p>
          <a:p>
            <a:pPr algn="ctr"/>
            <a:endParaRPr lang="en-US" sz="2400">
              <a:solidFill>
                <a:srgbClr val="FFFFFF"/>
              </a:solidFill>
              <a:latin typeface="Century Gothic" panose="020B0502020202020204" pitchFamily="34" charset="0"/>
            </a:endParaRPr>
          </a:p>
        </p:txBody>
      </p:sp>
      <p:sp>
        <p:nvSpPr>
          <p:cNvPr id="14" name="TextBox 13">
            <a:extLst>
              <a:ext uri="{FF2B5EF4-FFF2-40B4-BE49-F238E27FC236}">
                <a16:creationId xmlns:a16="http://schemas.microsoft.com/office/drawing/2014/main" id="{44FD48B3-ECF5-68D6-D4E3-47A1D3439F0D}"/>
              </a:ext>
            </a:extLst>
          </p:cNvPr>
          <p:cNvSpPr txBox="1"/>
          <p:nvPr/>
        </p:nvSpPr>
        <p:spPr>
          <a:xfrm>
            <a:off x="553230" y="1333745"/>
            <a:ext cx="3484429" cy="3785652"/>
          </a:xfrm>
          <a:prstGeom prst="rect">
            <a:avLst/>
          </a:prstGeom>
          <a:noFill/>
        </p:spPr>
        <p:txBody>
          <a:bodyPr wrap="square" lIns="91440" tIns="45720" rIns="91440" bIns="45720" anchor="t">
            <a:spAutoFit/>
          </a:bodyPr>
          <a:lstStyle/>
          <a:p>
            <a:r>
              <a:rPr lang="en-US" sz="4000" b="1" cap="all" err="1">
                <a:solidFill>
                  <a:srgbClr val="FFFFFF"/>
                </a:solidFill>
                <a:latin typeface="Century Gothic"/>
                <a:ea typeface="+mn-lt"/>
                <a:cs typeface="+mn-lt"/>
              </a:rPr>
              <a:t>Marykay</a:t>
            </a:r>
            <a:r>
              <a:rPr lang="en-US" sz="4000" b="1" cap="all">
                <a:solidFill>
                  <a:srgbClr val="FFFFFF"/>
                </a:solidFill>
                <a:latin typeface="Century Gothic"/>
                <a:ea typeface="+mn-lt"/>
                <a:cs typeface="+mn-lt"/>
              </a:rPr>
              <a:t> Mahar</a:t>
            </a:r>
            <a:br>
              <a:rPr lang="en-US" sz="3600" cap="all">
                <a:latin typeface="Century Gothic"/>
                <a:ea typeface="+mn-lt"/>
                <a:cs typeface="+mn-lt"/>
              </a:rPr>
            </a:br>
            <a:endParaRPr lang="en-US" sz="4000" b="1" cap="all">
              <a:solidFill>
                <a:srgbClr val="FFFFFF"/>
              </a:solidFill>
              <a:latin typeface="Century Gothic"/>
              <a:ea typeface="+mn-lt"/>
              <a:cs typeface="+mn-lt"/>
            </a:endParaRPr>
          </a:p>
          <a:p>
            <a:r>
              <a:rPr lang="en-US" sz="2000" cap="all">
                <a:solidFill>
                  <a:srgbClr val="FFFFFF"/>
                </a:solidFill>
                <a:latin typeface="Century Gothic"/>
                <a:ea typeface="+mn-lt"/>
                <a:cs typeface="+mn-lt"/>
              </a:rPr>
              <a:t>Senior Director,</a:t>
            </a:r>
          </a:p>
          <a:p>
            <a:r>
              <a:rPr lang="en-US" sz="2000" cap="all">
                <a:solidFill>
                  <a:srgbClr val="FFFFFF"/>
                </a:solidFill>
                <a:latin typeface="Century Gothic"/>
                <a:ea typeface="+mn-lt"/>
                <a:cs typeface="+mn-lt"/>
              </a:rPr>
              <a:t>Philadelphia Early Learning Initiatives</a:t>
            </a:r>
          </a:p>
          <a:p>
            <a:r>
              <a:rPr lang="en-US" sz="2000" cap="all">
                <a:solidFill>
                  <a:srgbClr val="FFFFFF"/>
                </a:solidFill>
                <a:latin typeface="Century Gothic"/>
                <a:ea typeface="+mn-lt"/>
                <a:cs typeface="+mn-lt"/>
              </a:rPr>
              <a:t>ELRC Region 18</a:t>
            </a:r>
            <a:endParaRPr lang="en-US"/>
          </a:p>
          <a:p>
            <a:endParaRPr lang="en-US" sz="2000" cap="all">
              <a:solidFill>
                <a:srgbClr val="FFFFFF"/>
              </a:solidFill>
              <a:latin typeface="Century Gothic"/>
              <a:ea typeface="+mn-lt"/>
              <a:cs typeface="+mn-lt"/>
            </a:endParaRPr>
          </a:p>
          <a:p>
            <a:r>
              <a:rPr lang="en-US" sz="2000" cap="all">
                <a:solidFill>
                  <a:srgbClr val="FFFFFF"/>
                </a:solidFill>
                <a:latin typeface="Century Gothic"/>
                <a:ea typeface="+mn-lt"/>
                <a:cs typeface="+mn-lt"/>
              </a:rPr>
              <a:t>mmahar@phmc.org</a:t>
            </a:r>
          </a:p>
        </p:txBody>
      </p:sp>
      <p:pic>
        <p:nvPicPr>
          <p:cNvPr id="2" name="Picture 1" descr="Early Learning Resource Centers to create one-stop hub for families, early  learning providers - Community Services for Children">
            <a:extLst>
              <a:ext uri="{FF2B5EF4-FFF2-40B4-BE49-F238E27FC236}">
                <a16:creationId xmlns:a16="http://schemas.microsoft.com/office/drawing/2014/main" id="{66B1FA7C-C879-6157-AA3A-D1C93ADDCD38}"/>
              </a:ext>
            </a:extLst>
          </p:cNvPr>
          <p:cNvPicPr>
            <a:picLocks noChangeAspect="1"/>
          </p:cNvPicPr>
          <p:nvPr/>
        </p:nvPicPr>
        <p:blipFill>
          <a:blip r:embed="rId2"/>
          <a:stretch>
            <a:fillRect/>
          </a:stretch>
        </p:blipFill>
        <p:spPr>
          <a:xfrm>
            <a:off x="4316187" y="1920587"/>
            <a:ext cx="7322583" cy="1952008"/>
          </a:xfrm>
          <a:prstGeom prst="rect">
            <a:avLst/>
          </a:prstGeom>
        </p:spPr>
      </p:pic>
    </p:spTree>
    <p:extLst>
      <p:ext uri="{BB962C8B-B14F-4D97-AF65-F5344CB8AC3E}">
        <p14:creationId xmlns:p14="http://schemas.microsoft.com/office/powerpoint/2010/main" val="2941631027"/>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89DC-A969-4EA3-AF01-7E65D76AB43C}"/>
              </a:ext>
            </a:extLst>
          </p:cNvPr>
          <p:cNvSpPr>
            <a:spLocks noGrp="1"/>
          </p:cNvSpPr>
          <p:nvPr>
            <p:ph type="title"/>
          </p:nvPr>
        </p:nvSpPr>
        <p:spPr>
          <a:xfrm>
            <a:off x="441494" y="723716"/>
            <a:ext cx="11029616" cy="1013800"/>
          </a:xfrm>
        </p:spPr>
        <p:txBody>
          <a:bodyPr anchor="ctr"/>
          <a:lstStyle/>
          <a:p>
            <a:r>
              <a:rPr lang="en-US">
                <a:latin typeface="Century Gothic" panose="020B0502020202020204" pitchFamily="34" charset="0"/>
              </a:rPr>
              <a:t>ELRC 17 Updates</a:t>
            </a:r>
            <a:endParaRPr lang="en-US" cap="none">
              <a:latin typeface="Century Gothic" panose="020B0502020202020204" pitchFamily="34" charset="0"/>
            </a:endParaRPr>
          </a:p>
        </p:txBody>
      </p:sp>
      <p:sp>
        <p:nvSpPr>
          <p:cNvPr id="3" name="Content Placeholder 2">
            <a:extLst>
              <a:ext uri="{FF2B5EF4-FFF2-40B4-BE49-F238E27FC236}">
                <a16:creationId xmlns:a16="http://schemas.microsoft.com/office/drawing/2014/main" id="{9ABC2A68-3D17-4BD5-B015-F19EF1A231EE}"/>
              </a:ext>
            </a:extLst>
          </p:cNvPr>
          <p:cNvSpPr>
            <a:spLocks noGrp="1"/>
          </p:cNvSpPr>
          <p:nvPr>
            <p:ph idx="1"/>
          </p:nvPr>
        </p:nvSpPr>
        <p:spPr>
          <a:xfrm>
            <a:off x="581192" y="1841500"/>
            <a:ext cx="11029615" cy="4876800"/>
          </a:xfrm>
        </p:spPr>
        <p:txBody>
          <a:bodyPr>
            <a:normAutofit fontScale="92500" lnSpcReduction="10000"/>
          </a:bodyPr>
          <a:lstStyle/>
          <a:p>
            <a:r>
              <a:rPr lang="en-US" sz="2400">
                <a:latin typeface="Century Gothic" panose="020B0502020202020204" pitchFamily="34" charset="0"/>
              </a:rPr>
              <a:t>ELRC 17 is hosting Parent Café Events at Child Care Providers in Montgomery County.  This is a great Family Engagement Opportunity.  Reach out to your Quality Coach to schedule an event at your center.</a:t>
            </a:r>
          </a:p>
          <a:p>
            <a:r>
              <a:rPr lang="en-US" sz="2400">
                <a:latin typeface="Century Gothic" panose="020B0502020202020204" pitchFamily="34" charset="0"/>
              </a:rPr>
              <a:t>ELRC 17 next Local Leadership Council Meeting will be on Wednesday, January 29th from 1-3pm. This meeting is held in a hybrid format.  All Community Partners, Stakeholders and Child Care Providers in Montgomery County are encouraged to attend.  To Register:  </a:t>
            </a:r>
            <a:r>
              <a:rPr lang="en-US" sz="2400">
                <a:latin typeface="Century Gothic" panose="020B0502020202020204" pitchFamily="34" charset="0"/>
                <a:hlinkClick r:id="rId3"/>
              </a:rPr>
              <a:t>Click Here</a:t>
            </a:r>
            <a:endParaRPr lang="en-US" sz="2400">
              <a:latin typeface="Century Gothic" panose="020B0502020202020204" pitchFamily="34" charset="0"/>
            </a:endParaRPr>
          </a:p>
          <a:p>
            <a:r>
              <a:rPr lang="en-US" sz="2400">
                <a:latin typeface="Century Gothic" panose="020B0502020202020204" pitchFamily="34" charset="0"/>
              </a:rPr>
              <a:t>ELRC 17 next Health &amp; Safety Regional Taskforce Meeting will be on Wednesday, February 19th from 1-2:30pm. This meeting is held in a hybrid format.  All Community Partners, and Child Care Providers in Montgomery County are encouraged to attend.  To Register:  </a:t>
            </a:r>
            <a:r>
              <a:rPr lang="en-US" sz="2400">
                <a:latin typeface="Century Gothic" panose="020B0502020202020204" pitchFamily="34" charset="0"/>
                <a:hlinkClick r:id="rId4"/>
              </a:rPr>
              <a:t>Click Here</a:t>
            </a:r>
            <a:endParaRPr lang="en-US" sz="2400">
              <a:latin typeface="Century Gothic" panose="020B0502020202020204" pitchFamily="34" charset="0"/>
            </a:endParaRPr>
          </a:p>
          <a:p>
            <a:r>
              <a:rPr lang="en-US" sz="2400">
                <a:latin typeface="Century Gothic" panose="020B0502020202020204" pitchFamily="34" charset="0"/>
              </a:rPr>
              <a:t>ELRC 17 Monthly Newsletter is sent via our Quality Coaches each month.  Our newsletter is posted on our website: </a:t>
            </a:r>
            <a:r>
              <a:rPr lang="en-US" sz="2400">
                <a:latin typeface="Century Gothic" panose="020B0502020202020204" pitchFamily="34" charset="0"/>
                <a:hlinkClick r:id="rId5"/>
              </a:rPr>
              <a:t>www.montcopa.org/elrc</a:t>
            </a:r>
            <a:r>
              <a:rPr lang="en-US" sz="2400">
                <a:latin typeface="Century Gothic" panose="020B0502020202020204" pitchFamily="34" charset="0"/>
              </a:rPr>
              <a:t>  </a:t>
            </a:r>
          </a:p>
        </p:txBody>
      </p:sp>
    </p:spTree>
    <p:extLst>
      <p:ext uri="{BB962C8B-B14F-4D97-AF65-F5344CB8AC3E}">
        <p14:creationId xmlns:p14="http://schemas.microsoft.com/office/powerpoint/2010/main" val="1297523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89DC-A969-4EA3-AF01-7E65D76AB43C}"/>
              </a:ext>
            </a:extLst>
          </p:cNvPr>
          <p:cNvSpPr>
            <a:spLocks noGrp="1"/>
          </p:cNvSpPr>
          <p:nvPr>
            <p:ph type="title"/>
          </p:nvPr>
        </p:nvSpPr>
        <p:spPr>
          <a:xfrm>
            <a:off x="441493" y="638655"/>
            <a:ext cx="11029616" cy="1126349"/>
          </a:xfrm>
        </p:spPr>
        <p:txBody>
          <a:bodyPr anchor="ctr"/>
          <a:lstStyle/>
          <a:p>
            <a:r>
              <a:rPr lang="en-US">
                <a:latin typeface="Century Gothic" panose="020B0502020202020204" pitchFamily="34" charset="0"/>
              </a:rPr>
              <a:t>ELRC 19 REMINDERS</a:t>
            </a:r>
            <a:br>
              <a:rPr lang="en-US">
                <a:latin typeface="Century Gothic" panose="020B0502020202020204" pitchFamily="34" charset="0"/>
              </a:rPr>
            </a:br>
            <a:r>
              <a:rPr lang="en-US" sz="2000" i="1" cap="none">
                <a:latin typeface="Century Gothic" panose="020B0502020202020204" pitchFamily="34" charset="0"/>
              </a:rPr>
              <a:t>Contact ELRC 19 for assistance or additional information</a:t>
            </a:r>
            <a:endParaRPr lang="en-US" cap="none">
              <a:latin typeface="Century Gothic" panose="020B0502020202020204" pitchFamily="34" charset="0"/>
            </a:endParaRPr>
          </a:p>
        </p:txBody>
      </p:sp>
      <p:sp>
        <p:nvSpPr>
          <p:cNvPr id="3" name="Content Placeholder 2">
            <a:extLst>
              <a:ext uri="{FF2B5EF4-FFF2-40B4-BE49-F238E27FC236}">
                <a16:creationId xmlns:a16="http://schemas.microsoft.com/office/drawing/2014/main" id="{9ABC2A68-3D17-4BD5-B015-F19EF1A231EE}"/>
              </a:ext>
            </a:extLst>
          </p:cNvPr>
          <p:cNvSpPr>
            <a:spLocks noGrp="1"/>
          </p:cNvSpPr>
          <p:nvPr>
            <p:ph idx="1"/>
          </p:nvPr>
        </p:nvSpPr>
        <p:spPr>
          <a:xfrm>
            <a:off x="441494" y="1841500"/>
            <a:ext cx="11264953" cy="4876800"/>
          </a:xfrm>
        </p:spPr>
        <p:txBody>
          <a:bodyPr>
            <a:normAutofit fontScale="40000" lnSpcReduction="20000"/>
          </a:bodyPr>
          <a:lstStyle/>
          <a:p>
            <a:pPr marL="0" marR="0" lvl="0" indent="0">
              <a:spcBef>
                <a:spcPts val="0"/>
              </a:spcBef>
              <a:spcAft>
                <a:spcPts val="0"/>
              </a:spcAft>
              <a:buNone/>
            </a:pPr>
            <a:endParaRPr lang="en-US" sz="2600" b="1">
              <a:solidFill>
                <a:schemeClr val="tx1"/>
              </a:solidFill>
              <a:latin typeface="Century Gothic" panose="020B0502020202020204" pitchFamily="34" charset="0"/>
              <a:ea typeface="Calibri" panose="020F0502020204030204" pitchFamily="34" charset="0"/>
            </a:endParaRPr>
          </a:p>
          <a:p>
            <a:pPr marR="0" lvl="0">
              <a:spcBef>
                <a:spcPts val="0"/>
              </a:spcBef>
              <a:spcAft>
                <a:spcPts val="0"/>
              </a:spcAft>
              <a:buFont typeface="Wingdings" panose="05000000000000000000" pitchFamily="2" charset="2"/>
              <a:buChar char="§"/>
            </a:pPr>
            <a:r>
              <a:rPr lang="en-US" sz="5100" b="1">
                <a:solidFill>
                  <a:schemeClr val="tx1"/>
                </a:solidFill>
                <a:latin typeface="Century Gothic" panose="020B0502020202020204" pitchFamily="34" charset="0"/>
                <a:ea typeface="Calibri" panose="020F0502020204030204" pitchFamily="34" charset="0"/>
              </a:rPr>
              <a:t>Susan Moylan named Director of ELRC 19. </a:t>
            </a:r>
            <a:r>
              <a:rPr lang="en-US" sz="5100">
                <a:solidFill>
                  <a:schemeClr val="tx1"/>
                </a:solidFill>
                <a:latin typeface="Century Gothic" panose="020B0502020202020204" pitchFamily="34" charset="0"/>
                <a:ea typeface="Calibri" panose="020F0502020204030204" pitchFamily="34" charset="0"/>
              </a:rPr>
              <a:t>Susan has been with the ELRC since its inception in 2018 and with STARS in various capacities since 2007. She is incredibly honored and excited to begin this work. </a:t>
            </a:r>
          </a:p>
          <a:p>
            <a:pPr marR="0" lvl="0">
              <a:spcBef>
                <a:spcPts val="0"/>
              </a:spcBef>
              <a:spcAft>
                <a:spcPts val="0"/>
              </a:spcAft>
              <a:buFont typeface="Wingdings" panose="05000000000000000000" pitchFamily="2" charset="2"/>
              <a:buChar char="§"/>
            </a:pPr>
            <a:endParaRPr lang="en-US" sz="5100" b="1">
              <a:solidFill>
                <a:schemeClr val="tx1"/>
              </a:solidFill>
              <a:latin typeface="Century Gothic" panose="020B0502020202020204" pitchFamily="34" charset="0"/>
              <a:ea typeface="Calibri" panose="020F0502020204030204" pitchFamily="34" charset="0"/>
            </a:endParaRPr>
          </a:p>
          <a:p>
            <a:pPr marR="0" lvl="0">
              <a:spcBef>
                <a:spcPts val="0"/>
              </a:spcBef>
              <a:spcAft>
                <a:spcPts val="0"/>
              </a:spcAft>
              <a:buFont typeface="Wingdings" panose="05000000000000000000" pitchFamily="2" charset="2"/>
              <a:buChar char="§"/>
            </a:pPr>
            <a:r>
              <a:rPr lang="en-US" sz="5100" b="1">
                <a:solidFill>
                  <a:schemeClr val="tx1"/>
                </a:solidFill>
                <a:latin typeface="Century Gothic" panose="020B0502020202020204" pitchFamily="34" charset="0"/>
                <a:ea typeface="Calibri" panose="020F0502020204030204" pitchFamily="34" charset="0"/>
              </a:rPr>
              <a:t>ELRC Region 19 Weekly Early Education Newsletter</a:t>
            </a:r>
            <a:r>
              <a:rPr lang="en-US" sz="5100" b="1">
                <a:solidFill>
                  <a:schemeClr val="tx1"/>
                </a:solidFill>
                <a:effectLst/>
                <a:latin typeface="Century Gothic" panose="020B0502020202020204" pitchFamily="34" charset="0"/>
                <a:ea typeface="Calibri" panose="020F0502020204030204" pitchFamily="34" charset="0"/>
              </a:rPr>
              <a:t>	</a:t>
            </a:r>
          </a:p>
          <a:p>
            <a:pPr marL="0" marR="0" lvl="0" indent="0">
              <a:spcBef>
                <a:spcPts val="0"/>
              </a:spcBef>
              <a:spcAft>
                <a:spcPts val="0"/>
              </a:spcAft>
              <a:buNone/>
            </a:pPr>
            <a:r>
              <a:rPr lang="en-US" sz="5100" b="1">
                <a:solidFill>
                  <a:schemeClr val="tx1"/>
                </a:solidFill>
                <a:latin typeface="Century Gothic" panose="020B0502020202020204" pitchFamily="34" charset="0"/>
                <a:ea typeface="Calibri" panose="020F0502020204030204" pitchFamily="34" charset="0"/>
              </a:rPr>
              <a:t>	</a:t>
            </a:r>
            <a:r>
              <a:rPr lang="en-US" sz="5100">
                <a:solidFill>
                  <a:schemeClr val="tx1"/>
                </a:solidFill>
                <a:effectLst/>
                <a:latin typeface="Century Gothic" panose="020B0502020202020204" pitchFamily="34" charset="0"/>
                <a:ea typeface="Calibri" panose="020F0502020204030204" pitchFamily="34" charset="0"/>
              </a:rPr>
              <a:t>ELRC 19’s provider newsletter</a:t>
            </a:r>
            <a:r>
              <a:rPr lang="en-US" sz="5100">
                <a:solidFill>
                  <a:schemeClr val="tx1"/>
                </a:solidFill>
                <a:latin typeface="Century Gothic" panose="020B0502020202020204" pitchFamily="34" charset="0"/>
                <a:ea typeface="Calibri" panose="020F0502020204030204" pitchFamily="34" charset="0"/>
              </a:rPr>
              <a:t> is </a:t>
            </a:r>
            <a:r>
              <a:rPr lang="en-US" sz="5100">
                <a:solidFill>
                  <a:schemeClr val="tx1"/>
                </a:solidFill>
                <a:effectLst/>
                <a:latin typeface="Century Gothic" panose="020B0502020202020204" pitchFamily="34" charset="0"/>
                <a:ea typeface="Calibri" panose="020F0502020204030204" pitchFamily="34" charset="0"/>
              </a:rPr>
              <a:t>delivered weekly to your inbox.  You will find c</a:t>
            </a:r>
            <a:r>
              <a:rPr lang="en-US" sz="5100">
                <a:solidFill>
                  <a:schemeClr val="tx1"/>
                </a:solidFill>
                <a:latin typeface="Century Gothic" panose="020B0502020202020204" pitchFamily="34" charset="0"/>
                <a:ea typeface="Calibri" panose="020F0502020204030204" pitchFamily="34" charset="0"/>
              </a:rPr>
              <a:t>urrent 	a</a:t>
            </a:r>
            <a:r>
              <a:rPr lang="en-US" sz="5100">
                <a:solidFill>
                  <a:schemeClr val="tx1"/>
                </a:solidFill>
                <a:effectLst/>
                <a:latin typeface="Century Gothic" panose="020B0502020202020204" pitchFamily="34" charset="0"/>
                <a:ea typeface="Calibri" panose="020F0502020204030204" pitchFamily="34" charset="0"/>
              </a:rPr>
              <a:t>nnouncements, OCDEL news,  Keystone STARS and CCW updates, and information about regional services </a:t>
            </a:r>
            <a:r>
              <a:rPr lang="en-US" sz="5100">
                <a:solidFill>
                  <a:schemeClr val="tx1"/>
                </a:solidFill>
                <a:latin typeface="Century Gothic" panose="020B0502020202020204" pitchFamily="34" charset="0"/>
                <a:ea typeface="Calibri" panose="020F0502020204030204" pitchFamily="34" charset="0"/>
              </a:rPr>
              <a:t>and </a:t>
            </a:r>
            <a:r>
              <a:rPr lang="en-US" sz="5100">
                <a:solidFill>
                  <a:schemeClr val="tx1"/>
                </a:solidFill>
                <a:effectLst/>
                <a:latin typeface="Century Gothic" panose="020B0502020202020204" pitchFamily="34" charset="0"/>
                <a:ea typeface="Calibri" panose="020F0502020204030204" pitchFamily="34" charset="0"/>
              </a:rPr>
              <a:t>events.  To subscribe to the ELRC 19 </a:t>
            </a:r>
            <a:r>
              <a:rPr lang="en-US" sz="5100">
                <a:solidFill>
                  <a:schemeClr val="tx1"/>
                </a:solidFill>
                <a:latin typeface="Century Gothic" panose="020B0502020202020204" pitchFamily="34" charset="0"/>
                <a:ea typeface="Calibri" panose="020F0502020204030204" pitchFamily="34" charset="0"/>
              </a:rPr>
              <a:t>weekly </a:t>
            </a:r>
            <a:r>
              <a:rPr lang="en-US" sz="5100">
                <a:solidFill>
                  <a:schemeClr val="tx1"/>
                </a:solidFill>
                <a:effectLst/>
                <a:latin typeface="Century Gothic" panose="020B0502020202020204" pitchFamily="34" charset="0"/>
                <a:ea typeface="Calibri" panose="020F0502020204030204" pitchFamily="34" charset="0"/>
              </a:rPr>
              <a:t>newsletter,  </a:t>
            </a:r>
            <a:r>
              <a:rPr lang="en-US" sz="5100">
                <a:solidFill>
                  <a:schemeClr val="tx1"/>
                </a:solidFill>
                <a:latin typeface="Century Gothic" panose="020B0502020202020204" pitchFamily="34" charset="0"/>
                <a:ea typeface="Calibri" panose="020F0502020204030204" pitchFamily="34" charset="0"/>
              </a:rPr>
              <a:t>go to our website</a:t>
            </a:r>
            <a:r>
              <a:rPr lang="en-US" sz="5100">
                <a:solidFill>
                  <a:schemeClr val="tx1"/>
                </a:solidFill>
                <a:effectLst/>
                <a:latin typeface="Century Gothic" panose="020B0502020202020204" pitchFamily="34" charset="0"/>
                <a:ea typeface="Calibri" panose="020F0502020204030204" pitchFamily="34" charset="0"/>
              </a:rPr>
              <a:t>:</a:t>
            </a:r>
            <a:r>
              <a:rPr lang="en-US" sz="5100">
                <a:solidFill>
                  <a:srgbClr val="1F497D"/>
                </a:solidFill>
                <a:latin typeface="Century Gothic" panose="020B0502020202020204" pitchFamily="34" charset="0"/>
                <a:ea typeface="Calibri" panose="020F0502020204030204" pitchFamily="34" charset="0"/>
              </a:rPr>
              <a:t>  </a:t>
            </a:r>
            <a:r>
              <a:rPr lang="en-US" sz="5100">
                <a:solidFill>
                  <a:srgbClr val="0070C0"/>
                </a:solidFill>
                <a:effectLst/>
                <a:latin typeface="Century Gothic" panose="020B050202020202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www.elrc19chesco.org</a:t>
            </a:r>
            <a:r>
              <a:rPr lang="en-US" sz="5100">
                <a:solidFill>
                  <a:srgbClr val="0070C0"/>
                </a:solidFill>
                <a:effectLst/>
                <a:latin typeface="Century Gothic" panose="020B0502020202020204" pitchFamily="34" charset="0"/>
                <a:ea typeface="Calibri" panose="020F0502020204030204" pitchFamily="34" charset="0"/>
              </a:rPr>
              <a:t> </a:t>
            </a:r>
            <a:r>
              <a:rPr lang="en-US" sz="5100">
                <a:solidFill>
                  <a:schemeClr val="tx1"/>
                </a:solidFill>
                <a:latin typeface="Century Gothic" panose="020B0502020202020204" pitchFamily="34" charset="0"/>
                <a:ea typeface="Calibri" panose="020F0502020204030204" pitchFamily="34" charset="0"/>
              </a:rPr>
              <a:t>and click on the subscription box.</a:t>
            </a:r>
            <a:endParaRPr lang="en-US" sz="5100">
              <a:solidFill>
                <a:srgbClr val="0070C0"/>
              </a:solidFill>
              <a:effectLst/>
              <a:latin typeface="Century Gothic" panose="020B0502020202020204" pitchFamily="34" charset="0"/>
              <a:ea typeface="Calibri" panose="020F0502020204030204" pitchFamily="34" charset="0"/>
            </a:endParaRPr>
          </a:p>
          <a:p>
            <a:pPr marL="0" marR="0" indent="0">
              <a:spcBef>
                <a:spcPts val="0"/>
              </a:spcBef>
              <a:spcAft>
                <a:spcPts val="0"/>
              </a:spcAft>
              <a:buNone/>
            </a:pPr>
            <a:endParaRPr lang="en-US" sz="5100">
              <a:effectLst/>
              <a:latin typeface="Century Gothic" panose="020B050202020202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5100" b="1">
                <a:solidFill>
                  <a:srgbClr val="384856"/>
                </a:solidFill>
                <a:effectLst/>
                <a:latin typeface="Century Gothic" panose="020B0502020202020204" pitchFamily="34" charset="0"/>
                <a:ea typeface="Calibri" panose="020F0502020204030204" pitchFamily="34" charset="0"/>
              </a:rPr>
              <a:t>ELRC 19 Provider Chit Chat</a:t>
            </a:r>
          </a:p>
          <a:p>
            <a:pPr marL="151200" marR="0" indent="0">
              <a:spcBef>
                <a:spcPts val="0"/>
              </a:spcBef>
              <a:spcAft>
                <a:spcPts val="0"/>
              </a:spcAft>
              <a:buNone/>
            </a:pPr>
            <a:r>
              <a:rPr lang="en-US" sz="5100">
                <a:solidFill>
                  <a:srgbClr val="384856"/>
                </a:solidFill>
                <a:effectLst/>
                <a:latin typeface="Century Gothic" panose="020B0502020202020204" pitchFamily="34" charset="0"/>
                <a:ea typeface="Calibri" panose="020F0502020204030204" pitchFamily="34" charset="0"/>
              </a:rPr>
              <a:t>	All Chester County providers are invited to join our community partners and Quality Coaches at 	our bi-monthly virtual Provider Chit Chat meeting! Participation is strongly recommended as 	important information for all Chester County childcare providers is shared! Each meeting brings a 	different </a:t>
            </a:r>
            <a:r>
              <a:rPr lang="en-US" sz="5100">
                <a:solidFill>
                  <a:srgbClr val="384856"/>
                </a:solidFill>
                <a:latin typeface="Century Gothic" panose="020B0502020202020204" pitchFamily="34" charset="0"/>
                <a:ea typeface="Calibri" panose="020F0502020204030204" pitchFamily="34" charset="0"/>
              </a:rPr>
              <a:t>presenter and topic.</a:t>
            </a:r>
            <a:r>
              <a:rPr lang="en-US" sz="5100">
                <a:solidFill>
                  <a:srgbClr val="384856"/>
                </a:solidFill>
                <a:effectLst/>
                <a:latin typeface="Century Gothic" panose="020B0502020202020204" pitchFamily="34" charset="0"/>
                <a:ea typeface="Calibri" panose="020F0502020204030204" pitchFamily="34" charset="0"/>
              </a:rPr>
              <a:t>  </a:t>
            </a:r>
            <a:r>
              <a:rPr lang="en-US" sz="5100" b="1">
                <a:solidFill>
                  <a:srgbClr val="384856"/>
                </a:solidFill>
                <a:effectLst/>
                <a:latin typeface="Century Gothic" panose="020B0502020202020204" pitchFamily="34" charset="0"/>
                <a:ea typeface="Calibri" panose="020F0502020204030204" pitchFamily="34" charset="0"/>
              </a:rPr>
              <a:t>March 18th at 10 am and </a:t>
            </a:r>
            <a:r>
              <a:rPr lang="en-US" sz="5100" b="1">
                <a:solidFill>
                  <a:srgbClr val="384856"/>
                </a:solidFill>
                <a:latin typeface="Century Gothic" panose="020B0502020202020204" pitchFamily="34" charset="0"/>
                <a:ea typeface="Calibri" panose="020F0502020204030204" pitchFamily="34" charset="0"/>
              </a:rPr>
              <a:t>our topic will be Chester Counties Rapid Response Team (RRT). </a:t>
            </a:r>
            <a:r>
              <a:rPr lang="en-US" sz="5100">
                <a:solidFill>
                  <a:srgbClr val="384856"/>
                </a:solidFill>
                <a:effectLst/>
                <a:latin typeface="Century Gothic" panose="020B0502020202020204" pitchFamily="34" charset="0"/>
                <a:ea typeface="Calibri" panose="020F0502020204030204" pitchFamily="34" charset="0"/>
              </a:rPr>
              <a:t>Information and invitations can be found in our weekly newsletter.  Subscribe to </a:t>
            </a:r>
            <a:r>
              <a:rPr lang="en-US" sz="5100">
                <a:solidFill>
                  <a:srgbClr val="384856"/>
                </a:solidFill>
                <a:latin typeface="Century Gothic" panose="020B0502020202020204" pitchFamily="34" charset="0"/>
                <a:ea typeface="Calibri" panose="020F0502020204030204" pitchFamily="34" charset="0"/>
              </a:rPr>
              <a:t>our </a:t>
            </a:r>
            <a:r>
              <a:rPr lang="en-US" sz="5100">
                <a:solidFill>
                  <a:srgbClr val="384856"/>
                </a:solidFill>
                <a:effectLst/>
                <a:latin typeface="Century Gothic" panose="020B0502020202020204" pitchFamily="34" charset="0"/>
                <a:ea typeface="Calibri" panose="020F0502020204030204" pitchFamily="34" charset="0"/>
              </a:rPr>
              <a:t>newsletter by clicking on the subscription box on our website: 	</a:t>
            </a:r>
            <a:r>
              <a:rPr lang="en-US" sz="5100">
                <a:solidFill>
                  <a:srgbClr val="0070C0"/>
                </a:solidFill>
                <a:effectLst/>
                <a:latin typeface="Century Gothic" panose="020B050202020202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www.elrc19chesco.org</a:t>
            </a:r>
            <a:r>
              <a:rPr lang="en-US" sz="5100">
                <a:solidFill>
                  <a:srgbClr val="0070C0"/>
                </a:solidFill>
                <a:effectLst/>
                <a:latin typeface="Century Gothic" panose="020B0502020202020204" pitchFamily="34" charset="0"/>
                <a:ea typeface="Calibri" panose="020F0502020204030204" pitchFamily="34" charset="0"/>
              </a:rPr>
              <a:t> </a:t>
            </a:r>
            <a:endParaRPr lang="en-US" sz="5100">
              <a:effectLst/>
              <a:latin typeface="Century Gothic" panose="020B0502020202020204" pitchFamily="34" charset="0"/>
              <a:ea typeface="Calibri" panose="020F0502020204030204" pitchFamily="34" charset="0"/>
            </a:endParaRPr>
          </a:p>
          <a:p>
            <a:pPr marL="151200" marR="0" indent="0">
              <a:spcBef>
                <a:spcPts val="0"/>
              </a:spcBef>
              <a:spcAft>
                <a:spcPts val="0"/>
              </a:spcAft>
              <a:buNone/>
            </a:pPr>
            <a:endParaRPr lang="en-US" sz="1800">
              <a:effectLst/>
              <a:latin typeface="+mj-lt"/>
              <a:ea typeface="Calibri" panose="020F0502020204030204" pitchFamily="34" charset="0"/>
            </a:endParaRPr>
          </a:p>
          <a:p>
            <a:pPr marL="0" indent="0">
              <a:buNone/>
            </a:pPr>
            <a:endParaRPr lang="en-US" sz="2800"/>
          </a:p>
        </p:txBody>
      </p:sp>
    </p:spTree>
    <p:extLst>
      <p:ext uri="{BB962C8B-B14F-4D97-AF65-F5344CB8AC3E}">
        <p14:creationId xmlns:p14="http://schemas.microsoft.com/office/powerpoint/2010/main" val="978949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89DC-A969-4EA3-AF01-7E65D76AB43C}"/>
              </a:ext>
            </a:extLst>
          </p:cNvPr>
          <p:cNvSpPr>
            <a:spLocks noGrp="1"/>
          </p:cNvSpPr>
          <p:nvPr>
            <p:ph type="title"/>
          </p:nvPr>
        </p:nvSpPr>
        <p:spPr>
          <a:xfrm>
            <a:off x="441493" y="638656"/>
            <a:ext cx="11029616" cy="1158246"/>
          </a:xfrm>
        </p:spPr>
        <p:txBody>
          <a:bodyPr anchor="ctr"/>
          <a:lstStyle/>
          <a:p>
            <a:r>
              <a:rPr lang="en-US">
                <a:latin typeface="Century Gothic" panose="020B0502020202020204" pitchFamily="34" charset="0"/>
              </a:rPr>
              <a:t>ELRC 18 REMINDERS</a:t>
            </a:r>
            <a:br>
              <a:rPr lang="en-US">
                <a:latin typeface="Century Gothic" panose="020B0502020202020204" pitchFamily="34" charset="0"/>
              </a:rPr>
            </a:br>
            <a:r>
              <a:rPr lang="en-US" sz="2000" i="1" cap="none">
                <a:latin typeface="Century Gothic" panose="020B0502020202020204" pitchFamily="34" charset="0"/>
              </a:rPr>
              <a:t>Contact ELRC 18 for assistance or additional information</a:t>
            </a:r>
            <a:endParaRPr lang="en-US" sz="2000" cap="none">
              <a:latin typeface="Century Gothic" panose="020B0502020202020204" pitchFamily="34" charset="0"/>
            </a:endParaRPr>
          </a:p>
        </p:txBody>
      </p:sp>
      <p:sp>
        <p:nvSpPr>
          <p:cNvPr id="3" name="Content Placeholder 2">
            <a:extLst>
              <a:ext uri="{FF2B5EF4-FFF2-40B4-BE49-F238E27FC236}">
                <a16:creationId xmlns:a16="http://schemas.microsoft.com/office/drawing/2014/main" id="{9ABC2A68-3D17-4BD5-B015-F19EF1A231EE}"/>
              </a:ext>
            </a:extLst>
          </p:cNvPr>
          <p:cNvSpPr>
            <a:spLocks noGrp="1"/>
          </p:cNvSpPr>
          <p:nvPr>
            <p:ph idx="1"/>
          </p:nvPr>
        </p:nvSpPr>
        <p:spPr>
          <a:xfrm>
            <a:off x="441494" y="1878676"/>
            <a:ext cx="11286218" cy="4839624"/>
          </a:xfrm>
        </p:spPr>
        <p:txBody>
          <a:bodyPr>
            <a:normAutofit lnSpcReduction="10000"/>
          </a:bodyPr>
          <a:lstStyle/>
          <a:p>
            <a:pPr>
              <a:spcBef>
                <a:spcPts val="0"/>
              </a:spcBef>
              <a:spcAft>
                <a:spcPts val="0"/>
              </a:spcAft>
            </a:pPr>
            <a:r>
              <a:rPr lang="en-US" sz="2200" b="1">
                <a:solidFill>
                  <a:schemeClr val="tx1"/>
                </a:solidFill>
                <a:latin typeface="Century Gothic" panose="020B0502020202020204" pitchFamily="34" charset="0"/>
                <a:ea typeface="Calibri" panose="020F0502020204030204" pitchFamily="34" charset="0"/>
              </a:rPr>
              <a:t>Adele Struble new interim Family Services Manager </a:t>
            </a:r>
            <a:r>
              <a:rPr lang="en-US" sz="2200">
                <a:solidFill>
                  <a:schemeClr val="tx1"/>
                </a:solidFill>
                <a:latin typeface="Century Gothic" panose="020B0502020202020204" pitchFamily="34" charset="0"/>
                <a:ea typeface="Calibri" panose="020F0502020204030204" pitchFamily="34" charset="0"/>
              </a:rPr>
              <a:t>(</a:t>
            </a:r>
            <a:r>
              <a:rPr lang="en-US" sz="2200">
                <a:solidFill>
                  <a:schemeClr val="tx1"/>
                </a:solidFill>
                <a:latin typeface="Century Gothic" panose="020B0502020202020204" pitchFamily="34" charset="0"/>
                <a:ea typeface="Calibri" panose="020F0502020204030204" pitchFamily="34" charset="0"/>
                <a:hlinkClick r:id="rId3"/>
              </a:rPr>
              <a:t>astruble@phmc.org</a:t>
            </a:r>
            <a:r>
              <a:rPr lang="en-US" sz="2200">
                <a:solidFill>
                  <a:schemeClr val="tx1"/>
                </a:solidFill>
                <a:latin typeface="Century Gothic" panose="020B0502020202020204" pitchFamily="34" charset="0"/>
                <a:ea typeface="Calibri" panose="020F0502020204030204" pitchFamily="34" charset="0"/>
              </a:rPr>
              <a:t>) </a:t>
            </a:r>
          </a:p>
          <a:p>
            <a:pPr marR="0" lvl="0">
              <a:spcBef>
                <a:spcPts val="0"/>
              </a:spcBef>
              <a:spcAft>
                <a:spcPts val="0"/>
              </a:spcAft>
              <a:buFont typeface="Wingdings" panose="05000000000000000000" pitchFamily="2" charset="2"/>
              <a:buChar char="§"/>
            </a:pPr>
            <a:endParaRPr lang="en-US" sz="2200" b="1">
              <a:solidFill>
                <a:schemeClr val="tx1"/>
              </a:solidFill>
              <a:latin typeface="Century Gothic" panose="020B0502020202020204" pitchFamily="34" charset="0"/>
              <a:ea typeface="Calibri" panose="020F0502020204030204" pitchFamily="34" charset="0"/>
            </a:endParaRPr>
          </a:p>
          <a:p>
            <a:pPr marR="0" lvl="0">
              <a:spcBef>
                <a:spcPts val="0"/>
              </a:spcBef>
              <a:spcAft>
                <a:spcPts val="0"/>
              </a:spcAft>
              <a:buFont typeface="Wingdings" panose="05000000000000000000" pitchFamily="2" charset="2"/>
              <a:buChar char="§"/>
            </a:pPr>
            <a:r>
              <a:rPr lang="en-US" sz="2200" b="1">
                <a:solidFill>
                  <a:schemeClr val="tx1"/>
                </a:solidFill>
                <a:latin typeface="Century Gothic" panose="020B0502020202020204" pitchFamily="34" charset="0"/>
                <a:ea typeface="Calibri" panose="020F0502020204030204" pitchFamily="34" charset="0"/>
              </a:rPr>
              <a:t>Contact Email Reminders: </a:t>
            </a:r>
          </a:p>
          <a:p>
            <a:pPr lvl="1">
              <a:spcBef>
                <a:spcPts val="0"/>
              </a:spcBef>
              <a:spcAft>
                <a:spcPts val="0"/>
              </a:spcAft>
              <a:buFont typeface="Wingdings" panose="05000000000000000000" pitchFamily="2" charset="2"/>
              <a:buChar char="§"/>
            </a:pPr>
            <a:r>
              <a:rPr lang="en-US" sz="2200">
                <a:solidFill>
                  <a:schemeClr val="tx1"/>
                </a:solidFill>
                <a:latin typeface="Century Gothic" panose="020B0502020202020204" pitchFamily="34" charset="0"/>
                <a:ea typeface="Calibri" panose="020F0502020204030204" pitchFamily="34" charset="0"/>
              </a:rPr>
              <a:t>Ongoing Family Case Needs: </a:t>
            </a:r>
            <a:r>
              <a:rPr lang="en-US" sz="2200">
                <a:solidFill>
                  <a:schemeClr val="tx1"/>
                </a:solidFill>
                <a:latin typeface="Century Gothic" panose="020B0502020202020204" pitchFamily="34" charset="0"/>
                <a:ea typeface="Calibri" panose="020F0502020204030204" pitchFamily="34" charset="0"/>
                <a:hlinkClick r:id="rId4"/>
              </a:rPr>
              <a:t>ELRC18Family@phmc.org</a:t>
            </a:r>
            <a:endParaRPr lang="en-US" sz="2200">
              <a:solidFill>
                <a:schemeClr val="tx1"/>
              </a:solidFill>
              <a:latin typeface="Century Gothic" panose="020B0502020202020204" pitchFamily="34" charset="0"/>
              <a:ea typeface="Calibri" panose="020F0502020204030204" pitchFamily="34" charset="0"/>
            </a:endParaRPr>
          </a:p>
          <a:p>
            <a:pPr lvl="1">
              <a:spcBef>
                <a:spcPts val="0"/>
              </a:spcBef>
              <a:spcAft>
                <a:spcPts val="0"/>
              </a:spcAft>
              <a:buFont typeface="Wingdings" panose="05000000000000000000" pitchFamily="2" charset="2"/>
              <a:buChar char="§"/>
            </a:pPr>
            <a:r>
              <a:rPr lang="en-US" sz="2200">
                <a:solidFill>
                  <a:schemeClr val="tx1"/>
                </a:solidFill>
                <a:latin typeface="Century Gothic" panose="020B0502020202020204" pitchFamily="34" charset="0"/>
                <a:ea typeface="Calibri" panose="020F0502020204030204" pitchFamily="34" charset="0"/>
              </a:rPr>
              <a:t>Provider needs: </a:t>
            </a:r>
            <a:r>
              <a:rPr lang="en-US" sz="2200">
                <a:solidFill>
                  <a:schemeClr val="tx1"/>
                </a:solidFill>
                <a:latin typeface="Century Gothic" panose="020B0502020202020204" pitchFamily="34" charset="0"/>
                <a:ea typeface="Calibri" panose="020F0502020204030204" pitchFamily="34" charset="0"/>
                <a:hlinkClick r:id="rId5"/>
              </a:rPr>
              <a:t>ELRC18Provider@phmc.org</a:t>
            </a:r>
            <a:endParaRPr lang="en-US" sz="2200">
              <a:solidFill>
                <a:schemeClr val="tx1"/>
              </a:solidFill>
              <a:latin typeface="Century Gothic" panose="020B0502020202020204" pitchFamily="34" charset="0"/>
              <a:ea typeface="Calibri" panose="020F0502020204030204" pitchFamily="34" charset="0"/>
            </a:endParaRPr>
          </a:p>
          <a:p>
            <a:pPr lvl="1">
              <a:spcBef>
                <a:spcPts val="0"/>
              </a:spcBef>
              <a:spcAft>
                <a:spcPts val="0"/>
              </a:spcAft>
              <a:buFont typeface="Wingdings" panose="05000000000000000000" pitchFamily="2" charset="2"/>
              <a:buChar char="§"/>
            </a:pPr>
            <a:r>
              <a:rPr lang="en-US" sz="2200">
                <a:solidFill>
                  <a:schemeClr val="tx1"/>
                </a:solidFill>
                <a:latin typeface="Century Gothic" panose="020B0502020202020204" pitchFamily="34" charset="0"/>
                <a:ea typeface="Calibri" panose="020F0502020204030204" pitchFamily="34" charset="0"/>
              </a:rPr>
              <a:t>New APPLICATION submissions and updates: </a:t>
            </a:r>
            <a:r>
              <a:rPr lang="en-US" sz="2200">
                <a:solidFill>
                  <a:schemeClr val="tx1"/>
                </a:solidFill>
                <a:latin typeface="Century Gothic" panose="020B0502020202020204" pitchFamily="34" charset="0"/>
                <a:ea typeface="Calibri" panose="020F0502020204030204" pitchFamily="34" charset="0"/>
                <a:hlinkClick r:id="rId6"/>
              </a:rPr>
              <a:t>ELRC18Intake@phmc.org</a:t>
            </a:r>
            <a:r>
              <a:rPr lang="en-US" sz="2200">
                <a:solidFill>
                  <a:schemeClr val="tx1"/>
                </a:solidFill>
                <a:latin typeface="Century Gothic" panose="020B0502020202020204" pitchFamily="34" charset="0"/>
                <a:ea typeface="Calibri" panose="020F0502020204030204" pitchFamily="34" charset="0"/>
              </a:rPr>
              <a:t> </a:t>
            </a:r>
          </a:p>
          <a:p>
            <a:pPr marL="0" marR="0" indent="0">
              <a:spcBef>
                <a:spcPts val="0"/>
              </a:spcBef>
              <a:spcAft>
                <a:spcPts val="0"/>
              </a:spcAft>
              <a:buNone/>
            </a:pPr>
            <a:endParaRPr lang="en-US" sz="2200">
              <a:effectLst/>
              <a:latin typeface="Century Gothic" panose="020B050202020202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200" b="1">
                <a:solidFill>
                  <a:schemeClr val="tx1"/>
                </a:solidFill>
                <a:latin typeface="Century Gothic" panose="020B0502020202020204" pitchFamily="34" charset="0"/>
                <a:ea typeface="Calibri" panose="020F0502020204030204" pitchFamily="34" charset="0"/>
              </a:rPr>
              <a:t>Advisory Committee Update </a:t>
            </a:r>
            <a:r>
              <a:rPr lang="en-US" sz="2200">
                <a:solidFill>
                  <a:schemeClr val="tx1"/>
                </a:solidFill>
                <a:latin typeface="Century Gothic" panose="020B0502020202020204" pitchFamily="34" charset="0"/>
                <a:ea typeface="Calibri" panose="020F0502020204030204" pitchFamily="34" charset="0"/>
              </a:rPr>
              <a:t>Over 60 providers and families submitted applications to participate and selected participants were notified. Committee will offer direct feedback as clients to drive service improvement. </a:t>
            </a:r>
            <a:endParaRPr lang="en-US" sz="2200">
              <a:solidFill>
                <a:srgbClr val="384856"/>
              </a:solidFill>
              <a:latin typeface="Century Gothic" panose="020B050202020202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endParaRPr lang="en-US" sz="2200" b="1">
              <a:solidFill>
                <a:srgbClr val="384856"/>
              </a:solidFill>
              <a:effectLst/>
              <a:latin typeface="Century Gothic" panose="020B050202020202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200" b="1">
                <a:solidFill>
                  <a:schemeClr val="tx1"/>
                </a:solidFill>
                <a:latin typeface="Century Gothic" panose="020B0502020202020204" pitchFamily="34" charset="0"/>
                <a:ea typeface="Calibri" panose="020F0502020204030204" pitchFamily="34" charset="0"/>
              </a:rPr>
              <a:t>Newsletter Reminder: </a:t>
            </a:r>
            <a:r>
              <a:rPr lang="en-US" sz="2200">
                <a:solidFill>
                  <a:schemeClr val="tx1"/>
                </a:solidFill>
                <a:latin typeface="Century Gothic" panose="020B0502020202020204" pitchFamily="34" charset="0"/>
                <a:ea typeface="Calibri" panose="020F0502020204030204" pitchFamily="34" charset="0"/>
              </a:rPr>
              <a:t>Sign up </a:t>
            </a:r>
            <a:r>
              <a:rPr lang="en-US" sz="2200">
                <a:solidFill>
                  <a:schemeClr val="tx1"/>
                </a:solidFill>
                <a:latin typeface="Century Gothic" panose="020B0502020202020204" pitchFamily="34" charset="0"/>
                <a:ea typeface="Calibri" panose="020F0502020204030204" pitchFamily="34" charset="0"/>
                <a:hlinkClick r:id="rId7"/>
              </a:rPr>
              <a:t>here</a:t>
            </a:r>
            <a:r>
              <a:rPr lang="en-US" sz="2200">
                <a:solidFill>
                  <a:schemeClr val="tx1"/>
                </a:solidFill>
                <a:latin typeface="Century Gothic" panose="020B0502020202020204" pitchFamily="34" charset="0"/>
                <a:ea typeface="Calibri" panose="020F0502020204030204" pitchFamily="34" charset="0"/>
              </a:rPr>
              <a:t> (right side of webpage). Newsletter is bi-weekly and regularly shares ELRC updates, provider resources, and family resources.  Also announces quarterly Provider Network Meeting events (next scheduled in March). </a:t>
            </a:r>
            <a:endParaRPr lang="en-US" sz="2200" b="1">
              <a:solidFill>
                <a:schemeClr val="tx1"/>
              </a:solidFill>
              <a:effectLst/>
              <a:latin typeface="Century Gothic" panose="020B0502020202020204" pitchFamily="34" charset="0"/>
              <a:ea typeface="Calibri" panose="020F0502020204030204" pitchFamily="34" charset="0"/>
            </a:endParaRPr>
          </a:p>
        </p:txBody>
      </p:sp>
    </p:spTree>
    <p:extLst>
      <p:ext uri="{BB962C8B-B14F-4D97-AF65-F5344CB8AC3E}">
        <p14:creationId xmlns:p14="http://schemas.microsoft.com/office/powerpoint/2010/main" val="603182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9B5AD54-1E68-4239-A6AF-FE0F49BB8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921B798D-B1E3-4892-AE81-7564416A33A7}"/>
              </a:ext>
            </a:extLst>
          </p:cNvPr>
          <p:cNvSpPr>
            <a:spLocks noGrp="1"/>
          </p:cNvSpPr>
          <p:nvPr>
            <p:ph type="body" idx="1"/>
          </p:nvPr>
        </p:nvSpPr>
        <p:spPr>
          <a:xfrm>
            <a:off x="706904" y="563609"/>
            <a:ext cx="3182580" cy="5149046"/>
          </a:xfrm>
        </p:spPr>
        <p:txBody>
          <a:bodyPr vert="horz" lIns="91440" tIns="45720" rIns="91440" bIns="45720" rtlCol="0" anchor="ctr">
            <a:normAutofit/>
          </a:bodyPr>
          <a:lstStyle/>
          <a:p>
            <a:pPr algn="ctr">
              <a:spcAft>
                <a:spcPts val="0"/>
              </a:spcAft>
            </a:pPr>
            <a:endParaRPr lang="en-US" sz="2400" dirty="0">
              <a:solidFill>
                <a:srgbClr val="FFFFFF"/>
              </a:solidFill>
              <a:latin typeface="Century Gothic"/>
            </a:endParaRPr>
          </a:p>
          <a:p>
            <a:pPr algn="ctr">
              <a:spcAft>
                <a:spcPts val="0"/>
              </a:spcAft>
            </a:pPr>
            <a:r>
              <a:rPr lang="en-US" sz="2800" b="1" dirty="0">
                <a:solidFill>
                  <a:srgbClr val="FFFFFF"/>
                </a:solidFill>
                <a:latin typeface="Century Gothic"/>
              </a:rPr>
              <a:t>Special Presentation:</a:t>
            </a:r>
            <a:endParaRPr lang="en-US" sz="2800" dirty="0">
              <a:solidFill>
                <a:srgbClr val="FFFFFF"/>
              </a:solidFill>
              <a:latin typeface="Century Gothic"/>
            </a:endParaRPr>
          </a:p>
          <a:p>
            <a:pPr algn="ctr">
              <a:spcAft>
                <a:spcPts val="0"/>
              </a:spcAft>
            </a:pPr>
            <a:endParaRPr lang="en-US" sz="2400" dirty="0">
              <a:solidFill>
                <a:srgbClr val="FFFFFF"/>
              </a:solidFill>
              <a:latin typeface="Century Gothic"/>
            </a:endParaRPr>
          </a:p>
          <a:p>
            <a:pPr algn="ctr">
              <a:spcAft>
                <a:spcPts val="0"/>
              </a:spcAft>
            </a:pPr>
            <a:r>
              <a:rPr lang="en-US" sz="2400" dirty="0">
                <a:solidFill>
                  <a:srgbClr val="FFFFFF"/>
                </a:solidFill>
                <a:latin typeface="Century Gothic"/>
              </a:rPr>
              <a:t>Zakiyyah </a:t>
            </a:r>
            <a:r>
              <a:rPr lang="en-US" sz="2400" dirty="0" err="1">
                <a:solidFill>
                  <a:srgbClr val="FFFFFF"/>
                </a:solidFill>
                <a:latin typeface="Century Gothic"/>
              </a:rPr>
              <a:t>boone</a:t>
            </a:r>
            <a:endParaRPr lang="en-US" sz="2400" dirty="0">
              <a:solidFill>
                <a:srgbClr val="FFFFFF"/>
              </a:solidFill>
              <a:latin typeface="Century Gothic"/>
            </a:endParaRPr>
          </a:p>
          <a:p>
            <a:pPr algn="ctr">
              <a:spcAft>
                <a:spcPts val="0"/>
              </a:spcAft>
            </a:pPr>
            <a:r>
              <a:rPr lang="en-US" sz="2400" dirty="0">
                <a:solidFill>
                  <a:srgbClr val="FFFFFF"/>
                </a:solidFill>
                <a:latin typeface="Century Gothic"/>
              </a:rPr>
              <a:t>Kia Douglass</a:t>
            </a:r>
            <a:endParaRPr lang="en-US" dirty="0"/>
          </a:p>
          <a:p>
            <a:pPr algn="ctr">
              <a:spcAft>
                <a:spcPts val="0"/>
              </a:spcAft>
            </a:pPr>
            <a:r>
              <a:rPr lang="en-US" sz="2400" dirty="0">
                <a:solidFill>
                  <a:srgbClr val="FFFFFF"/>
                </a:solidFill>
                <a:latin typeface="Century Gothic"/>
              </a:rPr>
              <a:t>Melanie Brennan</a:t>
            </a:r>
          </a:p>
          <a:p>
            <a:pPr algn="ctr">
              <a:spcAft>
                <a:spcPts val="0"/>
              </a:spcAft>
            </a:pPr>
            <a:r>
              <a:rPr lang="en-US" sz="2400" dirty="0">
                <a:solidFill>
                  <a:srgbClr val="FFFFFF"/>
                </a:solidFill>
                <a:latin typeface="Century Gothic"/>
              </a:rPr>
              <a:t>Mary Graham</a:t>
            </a:r>
          </a:p>
          <a:p>
            <a:pPr algn="ctr">
              <a:spcAft>
                <a:spcPts val="0"/>
              </a:spcAft>
            </a:pPr>
            <a:r>
              <a:rPr lang="en-US" sz="2400" dirty="0">
                <a:solidFill>
                  <a:srgbClr val="FFFFFF"/>
                </a:solidFill>
                <a:latin typeface="Century Gothic"/>
              </a:rPr>
              <a:t>Norma </a:t>
            </a:r>
            <a:r>
              <a:rPr lang="en-US" sz="2400" dirty="0" err="1">
                <a:solidFill>
                  <a:srgbClr val="FFFFFF"/>
                </a:solidFill>
                <a:latin typeface="Century Gothic"/>
              </a:rPr>
              <a:t>Finklestein</a:t>
            </a:r>
            <a:endParaRPr lang="en-US" sz="2400" dirty="0">
              <a:solidFill>
                <a:srgbClr val="FFFFFF"/>
              </a:solidFill>
              <a:latin typeface="Century Gothic"/>
            </a:endParaRPr>
          </a:p>
          <a:p>
            <a:pPr algn="ctr">
              <a:spcAft>
                <a:spcPts val="0"/>
              </a:spcAft>
            </a:pPr>
            <a:r>
              <a:rPr lang="en-US" sz="2400" dirty="0">
                <a:solidFill>
                  <a:srgbClr val="FFFFFF"/>
                </a:solidFill>
                <a:latin typeface="Century Gothic"/>
              </a:rPr>
              <a:t>Zaira </a:t>
            </a:r>
            <a:r>
              <a:rPr lang="en-US" sz="2400" dirty="0" err="1">
                <a:solidFill>
                  <a:srgbClr val="FFFFFF"/>
                </a:solidFill>
                <a:latin typeface="Century Gothic"/>
              </a:rPr>
              <a:t>velez</a:t>
            </a:r>
            <a:endParaRPr lang="en-US" sz="2400" dirty="0">
              <a:solidFill>
                <a:srgbClr val="FFFFFF"/>
              </a:solidFill>
              <a:latin typeface="Century Gothic"/>
            </a:endParaRPr>
          </a:p>
          <a:p>
            <a:pPr algn="ctr">
              <a:spcAft>
                <a:spcPts val="0"/>
              </a:spcAft>
            </a:pPr>
            <a:endParaRPr lang="en-US" sz="2000" dirty="0">
              <a:solidFill>
                <a:srgbClr val="4590B8"/>
              </a:solidFill>
              <a:latin typeface="Gill Sans MT" panose="020B0502020104020203"/>
            </a:endParaRPr>
          </a:p>
        </p:txBody>
      </p:sp>
      <p:sp>
        <p:nvSpPr>
          <p:cNvPr id="5" name="Rectangle 4">
            <a:extLst>
              <a:ext uri="{FF2B5EF4-FFF2-40B4-BE49-F238E27FC236}">
                <a16:creationId xmlns:a16="http://schemas.microsoft.com/office/drawing/2014/main" id="{230E430D-F7C6-9BDA-08AB-DF3DB18C3F2F}"/>
              </a:ext>
            </a:extLst>
          </p:cNvPr>
          <p:cNvSpPr/>
          <p:nvPr/>
        </p:nvSpPr>
        <p:spPr>
          <a:xfrm rot="239103">
            <a:off x="4112645" y="1069998"/>
            <a:ext cx="7859004" cy="378565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chemeClr val="accent3"/>
                </a:solidFill>
                <a:latin typeface="Century Gothic" panose="020B0502020202020204" pitchFamily="34" charset="0"/>
              </a:rPr>
              <a:t>Staffing Challenges </a:t>
            </a:r>
          </a:p>
          <a:p>
            <a:pPr algn="ctr"/>
            <a:r>
              <a:rPr lang="en-US" sz="6000" b="1" dirty="0">
                <a:ln/>
                <a:solidFill>
                  <a:schemeClr val="accent3"/>
                </a:solidFill>
                <a:latin typeface="Century Gothic" panose="020B0502020202020204" pitchFamily="34" charset="0"/>
              </a:rPr>
              <a:t>&amp; </a:t>
            </a:r>
          </a:p>
          <a:p>
            <a:pPr algn="ctr"/>
            <a:r>
              <a:rPr lang="en-US" sz="6000" b="1" dirty="0">
                <a:ln/>
                <a:solidFill>
                  <a:schemeClr val="accent3"/>
                </a:solidFill>
                <a:latin typeface="Century Gothic" panose="020B0502020202020204" pitchFamily="34" charset="0"/>
              </a:rPr>
              <a:t>Some Possible Supports </a:t>
            </a:r>
          </a:p>
        </p:txBody>
      </p:sp>
      <p:sp>
        <p:nvSpPr>
          <p:cNvPr id="2" name="AutoShape 2" descr="Postponed Sticky Note Animated Icon - Free Download Network &amp; Communication  Animated Icons | IconScout">
            <a:extLst>
              <a:ext uri="{FF2B5EF4-FFF2-40B4-BE49-F238E27FC236}">
                <a16:creationId xmlns:a16="http://schemas.microsoft.com/office/drawing/2014/main" id="{E42B98CF-D6BB-7E6F-3AEB-CAE7A63EE07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Postponed Sticky Note Animated Icon - Free Download Network &amp; Communication  Animated Icons | IconScout">
            <a:extLst>
              <a:ext uri="{FF2B5EF4-FFF2-40B4-BE49-F238E27FC236}">
                <a16:creationId xmlns:a16="http://schemas.microsoft.com/office/drawing/2014/main" id="{9CD30C58-78BF-FC47-28CB-66EF8F153E2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7221818D-146A-379E-E7EE-67AAC7FD6BC2}"/>
              </a:ext>
            </a:extLst>
          </p:cNvPr>
          <p:cNvPicPr>
            <a:picLocks noChangeAspect="1"/>
          </p:cNvPicPr>
          <p:nvPr/>
        </p:nvPicPr>
        <p:blipFill>
          <a:blip r:embed="rId2"/>
          <a:stretch>
            <a:fillRect/>
          </a:stretch>
        </p:blipFill>
        <p:spPr>
          <a:xfrm rot="21074520">
            <a:off x="409933" y="2260042"/>
            <a:ext cx="3595395" cy="3338581"/>
          </a:xfrm>
          <a:prstGeom prst="rect">
            <a:avLst/>
          </a:prstGeom>
        </p:spPr>
      </p:pic>
    </p:spTree>
    <p:extLst>
      <p:ext uri="{BB962C8B-B14F-4D97-AF65-F5344CB8AC3E}">
        <p14:creationId xmlns:p14="http://schemas.microsoft.com/office/powerpoint/2010/main" val="2305275970"/>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73,600+ Community Partnership Stock Illustrations, Royalty-Free Vector  Graphics &amp; Clip Art - iStock | Community partnership icon">
            <a:extLst>
              <a:ext uri="{FF2B5EF4-FFF2-40B4-BE49-F238E27FC236}">
                <a16:creationId xmlns:a16="http://schemas.microsoft.com/office/drawing/2014/main" id="{A230EBD4-9905-852F-F6A9-5FA792F3A9B9}"/>
              </a:ext>
            </a:extLst>
          </p:cNvPr>
          <p:cNvPicPr>
            <a:picLocks noChangeAspect="1"/>
          </p:cNvPicPr>
          <p:nvPr/>
        </p:nvPicPr>
        <p:blipFill>
          <a:blip r:embed="rId3"/>
          <a:stretch>
            <a:fillRect/>
          </a:stretch>
        </p:blipFill>
        <p:spPr>
          <a:xfrm>
            <a:off x="1829562" y="1070610"/>
            <a:ext cx="8519268" cy="3791494"/>
          </a:xfrm>
          <a:prstGeom prst="rect">
            <a:avLst/>
          </a:prstGeom>
        </p:spPr>
      </p:pic>
      <p:sp>
        <p:nvSpPr>
          <p:cNvPr id="4" name="Content Placeholder 3">
            <a:extLst>
              <a:ext uri="{FF2B5EF4-FFF2-40B4-BE49-F238E27FC236}">
                <a16:creationId xmlns:a16="http://schemas.microsoft.com/office/drawing/2014/main" id="{4878BC8E-01E1-8F58-20B3-7BA578960129}"/>
              </a:ext>
            </a:extLst>
          </p:cNvPr>
          <p:cNvSpPr>
            <a:spLocks noGrp="1"/>
          </p:cNvSpPr>
          <p:nvPr>
            <p:ph idx="1"/>
          </p:nvPr>
        </p:nvSpPr>
        <p:spPr>
          <a:xfrm>
            <a:off x="6979244" y="1744200"/>
            <a:ext cx="5006340" cy="2435871"/>
          </a:xfrm>
        </p:spPr>
        <p:txBody>
          <a:bodyPr>
            <a:normAutofit/>
          </a:bodyPr>
          <a:lstStyle/>
          <a:p>
            <a:pPr marL="0" indent="0">
              <a:buNone/>
            </a:pPr>
            <a:r>
              <a:rPr lang="en-US" sz="4400">
                <a:solidFill>
                  <a:schemeClr val="accent1"/>
                </a:solidFill>
                <a:latin typeface="Century Gothic"/>
              </a:rPr>
              <a:t>Community Partner Resources</a:t>
            </a:r>
            <a:endParaRPr lang="en-US">
              <a:solidFill>
                <a:schemeClr val="accent1"/>
              </a:solidFill>
            </a:endParaRPr>
          </a:p>
        </p:txBody>
      </p:sp>
    </p:spTree>
    <p:extLst>
      <p:ext uri="{BB962C8B-B14F-4D97-AF65-F5344CB8AC3E}">
        <p14:creationId xmlns:p14="http://schemas.microsoft.com/office/powerpoint/2010/main" val="637363077"/>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ABFF79-88E0-65F5-2C98-D475F6BD4FC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4BD4571-4487-7BEC-1FBB-A89BAC7C3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
                <a:srgbClr val="1A3260"/>
              </a:buClr>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5DA860E3-DED1-2BAE-29B4-341BC6C8D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A201693B-7636-3108-0694-40CC6F5E7681}"/>
              </a:ext>
            </a:extLst>
          </p:cNvPr>
          <p:cNvSpPr>
            <a:spLocks noGrp="1"/>
          </p:cNvSpPr>
          <p:nvPr>
            <p:ph type="title"/>
          </p:nvPr>
        </p:nvSpPr>
        <p:spPr>
          <a:xfrm>
            <a:off x="520115" y="4033354"/>
            <a:ext cx="5052040" cy="2049552"/>
          </a:xfrm>
        </p:spPr>
        <p:txBody>
          <a:bodyPr anchor="ctr">
            <a:normAutofit fontScale="90000"/>
          </a:bodyPr>
          <a:lstStyle/>
          <a:p>
            <a:pPr algn="ctr" defTabSz="914400">
              <a:spcBef>
                <a:spcPts val="0"/>
              </a:spcBef>
              <a:defRPr/>
            </a:pPr>
            <a:r>
              <a:rPr lang="en-US" sz="4000" cap="none">
                <a:latin typeface="Century Gothic"/>
                <a:ea typeface="+mn-ea"/>
                <a:cs typeface="+mn-cs"/>
              </a:rPr>
              <a:t>KIDAZZLE LITERACY PUPPETRY</a:t>
            </a:r>
            <a:br>
              <a:rPr lang="en-US" sz="4000" b="1" cap="none">
                <a:latin typeface="Century Gothic"/>
                <a:ea typeface="+mn-ea"/>
                <a:cs typeface="+mn-cs"/>
              </a:rPr>
            </a:br>
            <a:br>
              <a:rPr lang="en-US" sz="4000" b="1" cap="none">
                <a:latin typeface="Century Gothic"/>
                <a:ea typeface="+mn-ea"/>
                <a:cs typeface="+mn-cs"/>
              </a:rPr>
            </a:br>
            <a:r>
              <a:rPr kumimoji="0" lang="en-US" sz="4000" b="1" i="0" u="none" strike="noStrike" kern="1200" cap="none" spc="0" normalizeH="0" baseline="0" noProof="0">
                <a:ln>
                  <a:noFill/>
                </a:ln>
                <a:effectLst/>
                <a:uLnTx/>
                <a:uFillTx/>
                <a:latin typeface="Century Gothic"/>
                <a:ea typeface="+mn-ea"/>
                <a:cs typeface="+mn-cs"/>
              </a:rPr>
              <a:t>Talona Coleman</a:t>
            </a:r>
            <a:br>
              <a:rPr lang="en-US" sz="4000" b="1" i="0" u="none" strike="noStrike" kern="1200" cap="none" spc="0" normalizeH="0" baseline="0" noProof="0">
                <a:ln>
                  <a:noFill/>
                </a:ln>
                <a:effectLst/>
                <a:uLnTx/>
                <a:uFillTx/>
                <a:latin typeface="Century Gothic" panose="020B0502020202020204" pitchFamily="34" charset="0"/>
                <a:ea typeface="+mn-ea"/>
                <a:cs typeface="+mn-cs"/>
              </a:rPr>
            </a:br>
            <a:r>
              <a:rPr kumimoji="0" lang="en-US" sz="3200" i="0" u="none" strike="noStrike" kern="1200" cap="none" spc="0" normalizeH="0" baseline="0" noProof="0">
                <a:ln>
                  <a:noFill/>
                </a:ln>
                <a:effectLst/>
                <a:uLnTx/>
                <a:uFillTx/>
                <a:latin typeface="Century Gothic"/>
                <a:ea typeface="+mn-ea"/>
                <a:cs typeface="+mn-cs"/>
              </a:rPr>
              <a:t>Heaven Sent Child Care</a:t>
            </a:r>
            <a:br>
              <a:rPr lang="en-US" sz="4000" b="1" i="0" u="none" strike="noStrike" kern="1200" cap="none" spc="0" normalizeH="0" baseline="0" noProof="0">
                <a:ln>
                  <a:noFill/>
                </a:ln>
                <a:effectLst/>
                <a:uLnTx/>
                <a:uFillTx/>
                <a:latin typeface="Century Gothic" panose="020B0502020202020204" pitchFamily="34" charset="0"/>
                <a:ea typeface="+mn-ea"/>
                <a:cs typeface="+mn-cs"/>
              </a:rPr>
            </a:br>
            <a:br>
              <a:rPr lang="en-US" sz="1200" cap="none">
                <a:latin typeface="Century Gothic"/>
                <a:ea typeface="+mn-ea"/>
                <a:cs typeface="+mn-cs"/>
              </a:rPr>
            </a:br>
            <a:br>
              <a:rPr kumimoji="0" lang="en-US" sz="1200" b="0" kern="1200" cap="none">
                <a:latin typeface="Century Gothic"/>
                <a:ea typeface="+mn-ea"/>
                <a:cs typeface="+mn-cs"/>
              </a:rPr>
            </a:br>
            <a:br>
              <a:rPr lang="en-US" sz="2400">
                <a:latin typeface="Century Gothic" panose="020B0502020202020204" pitchFamily="34" charset="0"/>
              </a:rPr>
            </a:br>
            <a:endParaRPr lang="en-US" sz="2400">
              <a:latin typeface="Century Gothic" panose="020B0502020202020204" pitchFamily="34" charset="0"/>
            </a:endParaRPr>
          </a:p>
        </p:txBody>
      </p:sp>
      <p:sp>
        <p:nvSpPr>
          <p:cNvPr id="12" name="Rectangle 11">
            <a:extLst>
              <a:ext uri="{FF2B5EF4-FFF2-40B4-BE49-F238E27FC236}">
                <a16:creationId xmlns:a16="http://schemas.microsoft.com/office/drawing/2014/main" id="{71E98DD5-C888-0331-A5BE-E32B82A81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5DDC7EC6-C261-EDAC-BAA6-8FE8E6D71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descr="A colorful text on a black background&#10;&#10;AI-generated content may be incorrect.">
            <a:extLst>
              <a:ext uri="{FF2B5EF4-FFF2-40B4-BE49-F238E27FC236}">
                <a16:creationId xmlns:a16="http://schemas.microsoft.com/office/drawing/2014/main" id="{C0392A38-B8FF-628A-17A8-59655D14EE6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1000"/>
                    </a14:imgEffect>
                  </a14:imgLayer>
                </a14:imgProps>
              </a:ext>
            </a:extLst>
          </a:blip>
          <a:stretch>
            <a:fillRect/>
          </a:stretch>
        </p:blipFill>
        <p:spPr>
          <a:xfrm>
            <a:off x="843643" y="966106"/>
            <a:ext cx="4408715" cy="1817914"/>
          </a:xfrm>
          <a:prstGeom prst="rect">
            <a:avLst/>
          </a:prstGeom>
        </p:spPr>
      </p:pic>
      <p:pic>
        <p:nvPicPr>
          <p:cNvPr id="16" name="Picture 15" descr="A person in a white shirt&#10;&#10;AI-generated content may be incorrect.">
            <a:extLst>
              <a:ext uri="{FF2B5EF4-FFF2-40B4-BE49-F238E27FC236}">
                <a16:creationId xmlns:a16="http://schemas.microsoft.com/office/drawing/2014/main" id="{B562A623-023B-8692-F060-7791603AAFC1}"/>
              </a:ext>
            </a:extLst>
          </p:cNvPr>
          <p:cNvPicPr>
            <a:picLocks noChangeAspect="1"/>
          </p:cNvPicPr>
          <p:nvPr/>
        </p:nvPicPr>
        <p:blipFill>
          <a:blip r:embed="rId4"/>
          <a:stretch>
            <a:fillRect/>
          </a:stretch>
        </p:blipFill>
        <p:spPr>
          <a:xfrm>
            <a:off x="6789965" y="13607"/>
            <a:ext cx="4961337" cy="68498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395928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llage of different toys&#10;&#10;AI-generated content may be incorrect.">
            <a:extLst>
              <a:ext uri="{FF2B5EF4-FFF2-40B4-BE49-F238E27FC236}">
                <a16:creationId xmlns:a16="http://schemas.microsoft.com/office/drawing/2014/main" id="{2B2BEE1A-31F5-D118-3507-276E4D433EB3}"/>
              </a:ext>
            </a:extLst>
          </p:cNvPr>
          <p:cNvPicPr>
            <a:picLocks noChangeAspect="1"/>
          </p:cNvPicPr>
          <p:nvPr/>
        </p:nvPicPr>
        <p:blipFill>
          <a:blip r:embed="rId2"/>
          <a:stretch>
            <a:fillRect/>
          </a:stretch>
        </p:blipFill>
        <p:spPr>
          <a:xfrm rot="-420000">
            <a:off x="430445" y="599578"/>
            <a:ext cx="5225144" cy="29024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Content Placeholder 3" descr="A collage of puppets&#10;&#10;AI-generated content may be incorrect.">
            <a:extLst>
              <a:ext uri="{FF2B5EF4-FFF2-40B4-BE49-F238E27FC236}">
                <a16:creationId xmlns:a16="http://schemas.microsoft.com/office/drawing/2014/main" id="{5467F946-5005-4B45-D9BD-642E4A466E05}"/>
              </a:ext>
            </a:extLst>
          </p:cNvPr>
          <p:cNvPicPr>
            <a:picLocks noGrp="1" noChangeAspect="1"/>
          </p:cNvPicPr>
          <p:nvPr>
            <p:ph idx="1"/>
          </p:nvPr>
        </p:nvPicPr>
        <p:blipFill>
          <a:blip r:embed="rId3"/>
          <a:stretch>
            <a:fillRect/>
          </a:stretch>
        </p:blipFill>
        <p:spPr>
          <a:xfrm rot="540000">
            <a:off x="6048997" y="1444714"/>
            <a:ext cx="5919108" cy="33010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A close up of a puppet&#10;&#10;AI-generated content may be incorrect.">
            <a:extLst>
              <a:ext uri="{FF2B5EF4-FFF2-40B4-BE49-F238E27FC236}">
                <a16:creationId xmlns:a16="http://schemas.microsoft.com/office/drawing/2014/main" id="{6118CA6B-3207-F5B3-2B55-18D86362BCA3}"/>
              </a:ext>
            </a:extLst>
          </p:cNvPr>
          <p:cNvPicPr>
            <a:picLocks noChangeAspect="1"/>
          </p:cNvPicPr>
          <p:nvPr/>
        </p:nvPicPr>
        <p:blipFill>
          <a:blip r:embed="rId4"/>
          <a:stretch>
            <a:fillRect/>
          </a:stretch>
        </p:blipFill>
        <p:spPr>
          <a:xfrm rot="240000">
            <a:off x="925286" y="3456214"/>
            <a:ext cx="5510893" cy="30561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90221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with cartoon characters&#10;&#10;AI-generated content may be incorrect.">
            <a:extLst>
              <a:ext uri="{FF2B5EF4-FFF2-40B4-BE49-F238E27FC236}">
                <a16:creationId xmlns:a16="http://schemas.microsoft.com/office/drawing/2014/main" id="{6105AC89-2451-A1B7-8728-120B71E1C0D7}"/>
              </a:ext>
            </a:extLst>
          </p:cNvPr>
          <p:cNvPicPr>
            <a:picLocks noChangeAspect="1"/>
          </p:cNvPicPr>
          <p:nvPr/>
        </p:nvPicPr>
        <p:blipFill>
          <a:blip r:embed="rId3"/>
          <a:srcRect l="15476" t="1115" r="10193" b="-372"/>
          <a:stretch/>
        </p:blipFill>
        <p:spPr>
          <a:xfrm>
            <a:off x="487590" y="2864303"/>
            <a:ext cx="4667260" cy="38575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descr="A collage of pictures of puppets&#10;&#10;AI-generated content may be incorrect.">
            <a:extLst>
              <a:ext uri="{FF2B5EF4-FFF2-40B4-BE49-F238E27FC236}">
                <a16:creationId xmlns:a16="http://schemas.microsoft.com/office/drawing/2014/main" id="{7383F834-8F44-22E8-0583-984BD90C2629}"/>
              </a:ext>
            </a:extLst>
          </p:cNvPr>
          <p:cNvPicPr>
            <a:picLocks noChangeAspect="1"/>
          </p:cNvPicPr>
          <p:nvPr/>
        </p:nvPicPr>
        <p:blipFill>
          <a:blip r:embed="rId4"/>
          <a:stretch>
            <a:fillRect/>
          </a:stretch>
        </p:blipFill>
        <p:spPr>
          <a:xfrm rot="540000">
            <a:off x="5150303" y="972911"/>
            <a:ext cx="6735535" cy="53530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descr="A group of socks with different colored objects&#10;&#10;AI-generated content may be incorrect.">
            <a:extLst>
              <a:ext uri="{FF2B5EF4-FFF2-40B4-BE49-F238E27FC236}">
                <a16:creationId xmlns:a16="http://schemas.microsoft.com/office/drawing/2014/main" id="{2AFBAF57-2BC2-84ED-8A11-8EB0B012A5AD}"/>
              </a:ext>
            </a:extLst>
          </p:cNvPr>
          <p:cNvPicPr>
            <a:picLocks noChangeAspect="1"/>
          </p:cNvPicPr>
          <p:nvPr/>
        </p:nvPicPr>
        <p:blipFill>
          <a:blip r:embed="rId5"/>
          <a:srcRect l="-2232" t="2918" r="50" b="20917"/>
          <a:stretch/>
        </p:blipFill>
        <p:spPr>
          <a:xfrm rot="21360000">
            <a:off x="359370" y="364011"/>
            <a:ext cx="4692839" cy="25038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152417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
                <a:srgbClr val="1A3260"/>
              </a:buClr>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A8084A8-889E-491B-BDFE-D88686D6FE3F}"/>
              </a:ext>
            </a:extLst>
          </p:cNvPr>
          <p:cNvSpPr>
            <a:spLocks noGrp="1"/>
          </p:cNvSpPr>
          <p:nvPr>
            <p:ph type="title"/>
          </p:nvPr>
        </p:nvSpPr>
        <p:spPr>
          <a:xfrm>
            <a:off x="6739467" y="1111211"/>
            <a:ext cx="4826256" cy="4825409"/>
          </a:xfrm>
        </p:spPr>
        <p:txBody>
          <a:bodyPr anchor="ctr">
            <a:normAutofit/>
          </a:bodyPr>
          <a:lstStyle/>
          <a:p>
            <a:pPr defTabSz="914400">
              <a:spcBef>
                <a:spcPts val="0"/>
              </a:spcBef>
              <a:defRPr/>
            </a:pPr>
            <a:r>
              <a:rPr kumimoji="0" lang="en-US" sz="4000" b="1" i="0" u="none" strike="noStrike" kern="1200" cap="none" spc="0" normalizeH="0" baseline="0" noProof="0">
                <a:ln>
                  <a:noFill/>
                </a:ln>
                <a:solidFill>
                  <a:srgbClr val="002060"/>
                </a:solidFill>
                <a:effectLst/>
                <a:uLnTx/>
                <a:uFillTx/>
                <a:latin typeface="Century Gothic"/>
                <a:ea typeface="+mn-ea"/>
                <a:cs typeface="+mn-cs"/>
              </a:rPr>
              <a:t>Alix</a:t>
            </a:r>
            <a:r>
              <a:rPr kumimoji="0" lang="en-US" sz="4000" b="0" i="0" u="none" strike="noStrike" kern="1200" cap="none" spc="0" normalizeH="0" baseline="0" noProof="0">
                <a:ln>
                  <a:noFill/>
                </a:ln>
                <a:solidFill>
                  <a:srgbClr val="002060"/>
                </a:solidFill>
                <a:effectLst/>
                <a:uLnTx/>
                <a:uFillTx/>
                <a:latin typeface="Century Gothic"/>
                <a:ea typeface="+mn-ea"/>
                <a:cs typeface="+mn-cs"/>
              </a:rPr>
              <a:t> </a:t>
            </a:r>
            <a:r>
              <a:rPr kumimoji="0" lang="en-US" sz="4000" b="1" i="0" u="none" strike="noStrike" kern="1200" cap="none" spc="0" normalizeH="0" baseline="0" noProof="0">
                <a:ln>
                  <a:noFill/>
                </a:ln>
                <a:solidFill>
                  <a:srgbClr val="002060"/>
                </a:solidFill>
                <a:effectLst/>
                <a:uLnTx/>
                <a:uFillTx/>
                <a:latin typeface="Century Gothic"/>
                <a:ea typeface="+mn-ea"/>
                <a:cs typeface="+mn-cs"/>
              </a:rPr>
              <a:t>Lauren Cozen </a:t>
            </a:r>
            <a:r>
              <a:rPr kumimoji="0" lang="en-US" b="0" i="0" u="none" strike="noStrike" kern="1200" cap="none" spc="600" normalizeH="0" baseline="0" noProof="0">
                <a:ln>
                  <a:noFill/>
                </a:ln>
                <a:solidFill>
                  <a:schemeClr val="bg1">
                    <a:lumMod val="50000"/>
                  </a:schemeClr>
                </a:solidFill>
                <a:effectLst/>
                <a:uLnTx/>
                <a:uFillTx/>
                <a:latin typeface="Century Gothic"/>
                <a:ea typeface="+mn-ea"/>
                <a:cs typeface="+mn-cs"/>
              </a:rPr>
              <a:t>Senior Instructor</a:t>
            </a:r>
            <a:br>
              <a:rPr kumimoji="0" lang="en-US" b="0" i="0" u="none" strike="noStrike" kern="1200" cap="none" spc="600" normalizeH="0" baseline="0" noProof="0">
                <a:ln>
                  <a:noFill/>
                </a:ln>
                <a:solidFill>
                  <a:schemeClr val="bg1">
                    <a:lumMod val="50000"/>
                  </a:schemeClr>
                </a:solidFill>
                <a:effectLst/>
                <a:uLnTx/>
                <a:uFillTx/>
                <a:latin typeface="Century Gothic"/>
                <a:ea typeface="+mn-ea"/>
                <a:cs typeface="+mn-cs"/>
              </a:rPr>
            </a:br>
            <a:r>
              <a:rPr lang="en-US" sz="1800" b="1">
                <a:solidFill>
                  <a:srgbClr val="00B0F0"/>
                </a:solidFill>
                <a:effectLst/>
                <a:latin typeface="Century Gothic" panose="020B0502020202020204" pitchFamily="34" charset="0"/>
                <a:ea typeface="Calibri" panose="020F0502020204030204" pitchFamily="34" charset="0"/>
                <a:cs typeface="Arial" panose="020B0604020202020204" pitchFamily="34" charset="0"/>
              </a:rPr>
              <a:t>2025 First Up Conference</a:t>
            </a:r>
            <a:r>
              <a:rPr lang="en-US" sz="1800" b="1">
                <a:solidFill>
                  <a:srgbClr val="002060"/>
                </a:solidFill>
                <a:effectLst/>
                <a:latin typeface="Century Gothic" panose="020B0502020202020204" pitchFamily="34" charset="0"/>
                <a:ea typeface="Calibri" panose="020F0502020204030204" pitchFamily="34" charset="0"/>
                <a:cs typeface="Arial" panose="020B0604020202020204" pitchFamily="34" charset="0"/>
              </a:rPr>
              <a:t> </a:t>
            </a:r>
            <a:br>
              <a:rPr kumimoji="0" lang="en-US" sz="2000" b="0" i="0" u="none" strike="noStrike" kern="1200" cap="none" spc="600" normalizeH="0" baseline="0" noProof="0">
                <a:ln>
                  <a:noFill/>
                </a:ln>
                <a:solidFill>
                  <a:prstClr val="black">
                    <a:lumMod val="75000"/>
                    <a:lumOff val="25000"/>
                  </a:prstClr>
                </a:solidFill>
                <a:effectLst/>
                <a:uLnTx/>
                <a:uFillTx/>
                <a:latin typeface="Century Gothic"/>
                <a:ea typeface="+mn-ea"/>
                <a:cs typeface="+mn-cs"/>
              </a:rPr>
            </a:br>
            <a:r>
              <a:rPr lang="en-US" sz="1600" cap="none" spc="0">
                <a:solidFill>
                  <a:prstClr val="black">
                    <a:lumMod val="75000"/>
                    <a:lumOff val="25000"/>
                  </a:prstClr>
                </a:solidFill>
                <a:latin typeface="Century Gothic"/>
                <a:hlinkClick r:id="rId2"/>
              </a:rPr>
              <a:t>alix.cozen@firstup.org</a:t>
            </a:r>
            <a:r>
              <a:rPr lang="en-US" sz="1600" cap="none" spc="0">
                <a:solidFill>
                  <a:prstClr val="black">
                    <a:lumMod val="75000"/>
                    <a:lumOff val="25000"/>
                  </a:prstClr>
                </a:solidFill>
                <a:latin typeface="Century Gothic"/>
              </a:rPr>
              <a:t> </a:t>
            </a:r>
            <a:br>
              <a:rPr kumimoji="0" lang="en-US" sz="1200" b="0" i="0" u="none" strike="noStrike" kern="1200" cap="none" spc="0" normalizeH="0" baseline="0" noProof="0">
                <a:ln>
                  <a:noFill/>
                </a:ln>
                <a:solidFill>
                  <a:prstClr val="black">
                    <a:lumMod val="75000"/>
                    <a:lumOff val="25000"/>
                  </a:prstClr>
                </a:solidFill>
                <a:effectLst/>
                <a:uLnTx/>
                <a:uFillTx/>
                <a:latin typeface="Century Gothic"/>
                <a:ea typeface="+mn-ea"/>
                <a:cs typeface="+mn-cs"/>
              </a:rPr>
            </a:br>
            <a:br>
              <a:rPr kumimoji="0" lang="en-US" sz="1200" b="0" i="0" u="none" strike="noStrike" kern="1200" cap="none" spc="0" normalizeH="0" baseline="0" noProof="0">
                <a:ln>
                  <a:noFill/>
                </a:ln>
                <a:solidFill>
                  <a:prstClr val="black">
                    <a:lumMod val="75000"/>
                    <a:lumOff val="25000"/>
                  </a:prstClr>
                </a:solidFill>
                <a:effectLst/>
                <a:uLnTx/>
                <a:uFillTx/>
                <a:latin typeface="Century Gothic"/>
                <a:ea typeface="+mn-ea"/>
                <a:cs typeface="+mn-cs"/>
              </a:rPr>
            </a:br>
            <a:br>
              <a:rPr lang="en-US" sz="2400">
                <a:solidFill>
                  <a:schemeClr val="tx1"/>
                </a:solidFill>
                <a:latin typeface="Century Gothic" panose="020B0502020202020204" pitchFamily="34" charset="0"/>
              </a:rPr>
            </a:br>
            <a:endParaRPr lang="en-US" sz="2400">
              <a:solidFill>
                <a:schemeClr val="tx1"/>
              </a:solidFill>
              <a:latin typeface="Century Gothic" panose="020B0502020202020204" pitchFamily="34" charset="0"/>
            </a:endParaRPr>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Content Placeholder 4" descr="A close-up of a logo&#10;&#10;Description automatically generated">
            <a:extLst>
              <a:ext uri="{FF2B5EF4-FFF2-40B4-BE49-F238E27FC236}">
                <a16:creationId xmlns:a16="http://schemas.microsoft.com/office/drawing/2014/main" id="{AECE177F-2AC3-84CD-D5EA-477E449B70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0867" y="2437638"/>
            <a:ext cx="4815840" cy="2173224"/>
          </a:xfrm>
          <a:ln w="57150">
            <a:noFill/>
          </a:ln>
        </p:spPr>
      </p:pic>
      <p:pic>
        <p:nvPicPr>
          <p:cNvPr id="3" name="Picture 2" descr="A close up of a sign&#10;&#10;Description automatically generated">
            <a:extLst>
              <a:ext uri="{FF2B5EF4-FFF2-40B4-BE49-F238E27FC236}">
                <a16:creationId xmlns:a16="http://schemas.microsoft.com/office/drawing/2014/main" id="{C5F7F0D3-A714-7487-B79B-F99C2B06A3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5919" y="4463652"/>
            <a:ext cx="4644887" cy="2207113"/>
          </a:xfrm>
          <a:prstGeom prst="rect">
            <a:avLst/>
          </a:prstGeom>
        </p:spPr>
      </p:pic>
    </p:spTree>
    <p:extLst>
      <p:ext uri="{BB962C8B-B14F-4D97-AF65-F5344CB8AC3E}">
        <p14:creationId xmlns:p14="http://schemas.microsoft.com/office/powerpoint/2010/main" val="4184101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526D8E-1926-D8F3-A8C5-6BAC9B78B754}"/>
              </a:ext>
            </a:extLst>
          </p:cNvPr>
          <p:cNvSpPr txBox="1"/>
          <p:nvPr/>
        </p:nvSpPr>
        <p:spPr>
          <a:xfrm>
            <a:off x="402772" y="4558937"/>
            <a:ext cx="11395166" cy="270843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Where </a:t>
            </a:r>
            <a:r>
              <a:rPr kumimoji="0" lang="en-US" sz="3200" b="0"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&amp;</a:t>
            </a:r>
            <a:r>
              <a:rPr kumimoji="0" lang="en-US" sz="32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 When | </a:t>
            </a:r>
            <a:r>
              <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Participants are invited to attend a 2-day, in-person conference at The Hilton Philadelphia City Avenue on Friday, April 25</a:t>
            </a:r>
            <a:r>
              <a:rPr kumimoji="0" lang="en-US" sz="2400" b="0" i="0" u="none" strike="noStrike" kern="1200" cap="none" spc="0" normalizeH="0" baseline="3000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th</a:t>
            </a:r>
            <a:r>
              <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 and Saturday, April 26</a:t>
            </a:r>
            <a:r>
              <a:rPr kumimoji="0" lang="en-US" sz="2400" b="0" i="0" u="none" strike="noStrike" kern="1200" cap="none" spc="0" normalizeH="0" baseline="3000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th</a:t>
            </a:r>
            <a:r>
              <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 2025. This year’s conference is titled </a:t>
            </a:r>
            <a:r>
              <a:rPr kumimoji="0" lang="en-US" sz="2400" b="1" i="1" u="none" strike="noStrike" kern="1200" cap="none" spc="0" normalizeH="0" baseline="0" noProof="0">
                <a:ln>
                  <a:noFill/>
                </a:ln>
                <a:solidFill>
                  <a:srgbClr val="002060"/>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Beyond the Classroom: Inspiring Lifelong Learning and Development</a:t>
            </a:r>
            <a:r>
              <a:rPr kumimoji="0" lang="en-US" sz="2400" b="1" i="0" u="none" strike="noStrike" kern="1200" cap="none" spc="0" normalizeH="0" baseline="0" noProof="0">
                <a:ln>
                  <a:noFill/>
                </a:ln>
                <a:solidFill>
                  <a:srgbClr val="002060"/>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 </a:t>
            </a:r>
            <a:endPar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 </a:t>
            </a: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5" name="Picture 4">
            <a:extLst>
              <a:ext uri="{FF2B5EF4-FFF2-40B4-BE49-F238E27FC236}">
                <a16:creationId xmlns:a16="http://schemas.microsoft.com/office/drawing/2014/main" id="{69AD2414-123C-3DF8-4885-3255BB478246}"/>
              </a:ext>
            </a:extLst>
          </p:cNvPr>
          <p:cNvPicPr>
            <a:picLocks noChangeAspect="1"/>
          </p:cNvPicPr>
          <p:nvPr/>
        </p:nvPicPr>
        <p:blipFill>
          <a:blip r:embed="rId2"/>
          <a:stretch>
            <a:fillRect/>
          </a:stretch>
        </p:blipFill>
        <p:spPr>
          <a:xfrm>
            <a:off x="402771" y="827314"/>
            <a:ext cx="11395165" cy="3461657"/>
          </a:xfrm>
          <a:prstGeom prst="rect">
            <a:avLst/>
          </a:prstGeom>
        </p:spPr>
      </p:pic>
    </p:spTree>
    <p:extLst>
      <p:ext uri="{BB962C8B-B14F-4D97-AF65-F5344CB8AC3E}">
        <p14:creationId xmlns:p14="http://schemas.microsoft.com/office/powerpoint/2010/main" val="122050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DA0D35-2E9E-61C3-5B70-A1642812917C}"/>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1" name="Rectangle 30">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3" name="Rectangle 32">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5" name="Rectangle 34">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useBgFill="1">
        <p:nvSpPr>
          <p:cNvPr id="37" name="Rectangle 36">
            <a:extLst>
              <a:ext uri="{FF2B5EF4-FFF2-40B4-BE49-F238E27FC236}">
                <a16:creationId xmlns:a16="http://schemas.microsoft.com/office/drawing/2014/main" id="{202E9D7B-AC8A-4860-BD41-E04FC6559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useBgFill="1">
        <p:nvSpPr>
          <p:cNvPr id="39" name="Rectangle 38">
            <a:extLst>
              <a:ext uri="{FF2B5EF4-FFF2-40B4-BE49-F238E27FC236}">
                <a16:creationId xmlns:a16="http://schemas.microsoft.com/office/drawing/2014/main" id="{697B8C9C-91DF-4F8D-94A0-2C0C66030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1" name="Rectangle 40">
            <a:extLst>
              <a:ext uri="{FF2B5EF4-FFF2-40B4-BE49-F238E27FC236}">
                <a16:creationId xmlns:a16="http://schemas.microsoft.com/office/drawing/2014/main" id="{54D43BDD-ED29-4BE9-AEA1-6D0AE5A061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3" name="Group 42">
            <a:extLst>
              <a:ext uri="{FF2B5EF4-FFF2-40B4-BE49-F238E27FC236}">
                <a16:creationId xmlns:a16="http://schemas.microsoft.com/office/drawing/2014/main" id="{D87A5CD2-E3CD-4870-957C-173AD2C873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44" name="Rectangle 43">
              <a:extLst>
                <a:ext uri="{FF2B5EF4-FFF2-40B4-BE49-F238E27FC236}">
                  <a16:creationId xmlns:a16="http://schemas.microsoft.com/office/drawing/2014/main" id="{00BF2A26-F7CA-4E8B-BC24-1AF436CD5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5" name="Rectangle 44">
              <a:extLst>
                <a:ext uri="{FF2B5EF4-FFF2-40B4-BE49-F238E27FC236}">
                  <a16:creationId xmlns:a16="http://schemas.microsoft.com/office/drawing/2014/main" id="{5B21A4B9-14CF-4CA1-9ECF-0DE52B291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6" name="Rectangle 45">
              <a:extLst>
                <a:ext uri="{FF2B5EF4-FFF2-40B4-BE49-F238E27FC236}">
                  <a16:creationId xmlns:a16="http://schemas.microsoft.com/office/drawing/2014/main" id="{C6DADA72-F9FE-48F9-9DAD-B379AE2BC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6" name="Picture 5">
            <a:extLst>
              <a:ext uri="{FF2B5EF4-FFF2-40B4-BE49-F238E27FC236}">
                <a16:creationId xmlns:a16="http://schemas.microsoft.com/office/drawing/2014/main" id="{2343A107-9295-DF5B-F975-7B0B7F03A31B}"/>
              </a:ext>
            </a:extLst>
          </p:cNvPr>
          <p:cNvPicPr>
            <a:picLocks noChangeAspect="1"/>
          </p:cNvPicPr>
          <p:nvPr/>
        </p:nvPicPr>
        <p:blipFill>
          <a:blip r:embed="rId2"/>
          <a:stretch>
            <a:fillRect/>
          </a:stretch>
        </p:blipFill>
        <p:spPr>
          <a:xfrm>
            <a:off x="446533" y="723781"/>
            <a:ext cx="6154564" cy="5677019"/>
          </a:xfrm>
          <a:prstGeom prst="rect">
            <a:avLst/>
          </a:prstGeom>
        </p:spPr>
      </p:pic>
      <p:pic>
        <p:nvPicPr>
          <p:cNvPr id="12" name="Picture 11">
            <a:extLst>
              <a:ext uri="{FF2B5EF4-FFF2-40B4-BE49-F238E27FC236}">
                <a16:creationId xmlns:a16="http://schemas.microsoft.com/office/drawing/2014/main" id="{C42ED309-E4CC-C5DA-A43A-549688571676}"/>
              </a:ext>
            </a:extLst>
          </p:cNvPr>
          <p:cNvPicPr>
            <a:picLocks noChangeAspect="1"/>
          </p:cNvPicPr>
          <p:nvPr/>
        </p:nvPicPr>
        <p:blipFill>
          <a:blip r:embed="rId3"/>
          <a:stretch>
            <a:fillRect/>
          </a:stretch>
        </p:blipFill>
        <p:spPr>
          <a:xfrm>
            <a:off x="7641771" y="2090057"/>
            <a:ext cx="3374571" cy="3189514"/>
          </a:xfrm>
          <a:prstGeom prst="rect">
            <a:avLst/>
          </a:prstGeom>
        </p:spPr>
      </p:pic>
      <p:sp>
        <p:nvSpPr>
          <p:cNvPr id="14" name="TextBox 13">
            <a:extLst>
              <a:ext uri="{FF2B5EF4-FFF2-40B4-BE49-F238E27FC236}">
                <a16:creationId xmlns:a16="http://schemas.microsoft.com/office/drawing/2014/main" id="{A402FA38-0ECB-5632-31A4-D4EB9D733940}"/>
              </a:ext>
            </a:extLst>
          </p:cNvPr>
          <p:cNvSpPr txBox="1"/>
          <p:nvPr/>
        </p:nvSpPr>
        <p:spPr>
          <a:xfrm>
            <a:off x="8042147" y="968072"/>
            <a:ext cx="2586445"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SCAN HERE TO REGISTER</a:t>
            </a:r>
          </a:p>
        </p:txBody>
      </p:sp>
    </p:spTree>
    <p:extLst>
      <p:ext uri="{BB962C8B-B14F-4D97-AF65-F5344CB8AC3E}">
        <p14:creationId xmlns:p14="http://schemas.microsoft.com/office/powerpoint/2010/main" val="34324008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9F13B-02BA-297D-4A93-1D547D29E92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23BEFA-DBD3-6B55-6DBA-C38B6E7C8486}"/>
              </a:ext>
            </a:extLst>
          </p:cNvPr>
          <p:cNvSpPr txBox="1"/>
          <p:nvPr/>
        </p:nvSpPr>
        <p:spPr>
          <a:xfrm>
            <a:off x="435428" y="879566"/>
            <a:ext cx="11443063" cy="526297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C000"/>
                </a:solidFill>
                <a:effectLst/>
                <a:uLnTx/>
                <a:uFillTx/>
                <a:latin typeface="Century Gothic" panose="020B0502020202020204" pitchFamily="34" charset="0"/>
                <a:ea typeface="Calibri" panose="020F0502020204030204" pitchFamily="34" charset="0"/>
                <a:cs typeface="Arial" panose="020B0604020202020204" pitchFamily="34" charset="0"/>
              </a:rPr>
              <a:t>2025 First Up Conference</a:t>
            </a:r>
            <a:endPar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Conference Growth Pathways| </a:t>
            </a:r>
            <a:r>
              <a:rPr kumimoji="0" lang="en-US" sz="2400" b="0"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1–2-hour sessions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
                <a:srgbClr val="00B0F0"/>
              </a:buClr>
              <a:buSzTx/>
              <a:buFont typeface="Arial" panose="020B0604020202020204" pitchFamily="34" charset="0"/>
              <a:buChar char="•"/>
              <a:tabLst/>
              <a:defRPr/>
            </a:pPr>
            <a:r>
              <a:rPr kumimoji="0" lang="en-US" sz="32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Learning about </a:t>
            </a:r>
            <a:r>
              <a:rPr kumimoji="0" lang="en-US" sz="32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me</a:t>
            </a:r>
          </a:p>
          <a:p>
            <a:pPr marL="457200" marR="0" lvl="0" indent="-457200" algn="l" defTabSz="457200" rtl="0" eaLnBrk="1" fontAlgn="auto" latinLnBrk="0" hangingPunct="1">
              <a:lnSpc>
                <a:spcPct val="100000"/>
              </a:lnSpc>
              <a:spcBef>
                <a:spcPts val="0"/>
              </a:spcBef>
              <a:spcAft>
                <a:spcPts val="0"/>
              </a:spcAft>
              <a:buClr>
                <a:srgbClr val="00B0F0"/>
              </a:buClr>
              <a:buSzTx/>
              <a:buFont typeface="Arial" panose="020B0604020202020204" pitchFamily="34" charset="0"/>
              <a:buChar char="•"/>
              <a:tabLst/>
              <a:defRPr/>
            </a:pPr>
            <a:r>
              <a:rPr kumimoji="0" lang="en-US" sz="32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Learning about </a:t>
            </a:r>
            <a:r>
              <a:rPr kumimoji="0" lang="en-US" sz="32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my classroom</a:t>
            </a:r>
          </a:p>
          <a:p>
            <a:pPr marL="457200" marR="0" lvl="0" indent="-457200" algn="l" defTabSz="457200" rtl="0" eaLnBrk="1" fontAlgn="auto" latinLnBrk="0" hangingPunct="1">
              <a:lnSpc>
                <a:spcPct val="100000"/>
              </a:lnSpc>
              <a:spcBef>
                <a:spcPts val="0"/>
              </a:spcBef>
              <a:spcAft>
                <a:spcPts val="0"/>
              </a:spcAft>
              <a:buClr>
                <a:srgbClr val="00B0F0"/>
              </a:buClr>
              <a:buSzTx/>
              <a:buFont typeface="Arial" panose="020B0604020202020204" pitchFamily="34" charset="0"/>
              <a:buChar char="•"/>
              <a:tabLst/>
              <a:defRPr/>
            </a:pPr>
            <a:r>
              <a:rPr kumimoji="0" lang="en-US" sz="32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Learning about </a:t>
            </a:r>
            <a:r>
              <a:rPr kumimoji="0" lang="en-US" sz="32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others</a:t>
            </a:r>
          </a:p>
          <a:p>
            <a:pPr marL="457200" marR="0" lvl="0" indent="-457200" algn="l" defTabSz="457200" rtl="0" eaLnBrk="1" fontAlgn="auto" latinLnBrk="0" hangingPunct="1">
              <a:lnSpc>
                <a:spcPct val="100000"/>
              </a:lnSpc>
              <a:spcBef>
                <a:spcPts val="0"/>
              </a:spcBef>
              <a:spcAft>
                <a:spcPts val="0"/>
              </a:spcAft>
              <a:buClr>
                <a:srgbClr val="00B0F0"/>
              </a:buClr>
              <a:buSzTx/>
              <a:buFont typeface="Arial" panose="020B0604020202020204" pitchFamily="34" charset="0"/>
              <a:buChar char="•"/>
              <a:tabLst/>
              <a:defRPr/>
            </a:pPr>
            <a:r>
              <a:rPr kumimoji="0" lang="en-US" sz="32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Learning about </a:t>
            </a:r>
            <a:r>
              <a:rPr kumimoji="0" lang="en-US" sz="32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leadership</a:t>
            </a:r>
          </a:p>
          <a:p>
            <a:pPr marL="457200" marR="0" lvl="0" indent="-457200" algn="l" defTabSz="457200" rtl="0" eaLnBrk="1" fontAlgn="auto" latinLnBrk="0" hangingPunct="1">
              <a:lnSpc>
                <a:spcPct val="100000"/>
              </a:lnSpc>
              <a:spcBef>
                <a:spcPts val="0"/>
              </a:spcBef>
              <a:spcAft>
                <a:spcPts val="0"/>
              </a:spcAft>
              <a:buClr>
                <a:srgbClr val="00B0F0"/>
              </a:buClr>
              <a:buSzTx/>
              <a:buFont typeface="Arial" panose="020B0604020202020204" pitchFamily="34" charset="0"/>
              <a:buChar char="•"/>
              <a:tabLst/>
              <a:defRPr/>
            </a:pPr>
            <a:r>
              <a:rPr kumimoji="0" lang="en-US" sz="32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Learning to </a:t>
            </a:r>
            <a:r>
              <a:rPr kumimoji="0" lang="en-US" sz="32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take action </a:t>
            </a:r>
          </a:p>
          <a:p>
            <a:pPr marL="457200" marR="0" lvl="0" indent="-457200" algn="l" defTabSz="457200" rtl="0" eaLnBrk="1" fontAlgn="auto" latinLnBrk="0" hangingPunct="1">
              <a:lnSpc>
                <a:spcPct val="100000"/>
              </a:lnSpc>
              <a:spcBef>
                <a:spcPts val="0"/>
              </a:spcBef>
              <a:spcAft>
                <a:spcPts val="0"/>
              </a:spcAft>
              <a:buClr>
                <a:srgbClr val="00B0F0"/>
              </a:buClr>
              <a:buSzTx/>
              <a:buFont typeface="Arial" panose="020B0604020202020204" pitchFamily="34" charset="0"/>
              <a:buChar char="•"/>
              <a:tabLst/>
              <a:defRPr/>
            </a:pPr>
            <a:endParaRPr kumimoji="0" lang="en-US" sz="2800" b="1"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The First Up Conference is more than professional development, it’s a chance to invest in your own growth!</a:t>
            </a: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844217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0DDD5-7AAE-EA1B-9415-6BF1AC462B8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AA20F6-3E8D-E6F5-2D73-16F405E55AFE}"/>
              </a:ext>
            </a:extLst>
          </p:cNvPr>
          <p:cNvSpPr txBox="1"/>
          <p:nvPr/>
        </p:nvSpPr>
        <p:spPr>
          <a:xfrm>
            <a:off x="435428" y="879566"/>
            <a:ext cx="11223171" cy="539475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C000"/>
                </a:solidFill>
                <a:effectLst/>
                <a:uLnTx/>
                <a:uFillTx/>
                <a:latin typeface="Century Gothic" panose="020B0502020202020204" pitchFamily="34" charset="0"/>
                <a:ea typeface="Calibri" panose="020F0502020204030204" pitchFamily="34" charset="0"/>
                <a:cs typeface="Arial" panose="020B0604020202020204" pitchFamily="34" charset="0"/>
              </a:rPr>
              <a:t>2025 First Up Conference</a:t>
            </a:r>
            <a:endPar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Conference Intention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2200" b="0" i="0" u="none" strike="noStrike" kern="100" cap="none" spc="0" normalizeH="0" baseline="0" noProof="0">
                <a:ln>
                  <a:noFill/>
                </a:ln>
                <a:solidFill>
                  <a:srgbClr val="002060"/>
                </a:solidFill>
                <a:effectLst/>
                <a:uLnTx/>
                <a:uFillTx/>
                <a:latin typeface="Century Gothic" panose="020B0502020202020204" pitchFamily="34" charset="0"/>
                <a:ea typeface="Aptos" panose="020B0004020202020204" pitchFamily="34" charset="0"/>
                <a:cs typeface="Times New Roman" panose="02020603050405020304" pitchFamily="18" charset="0"/>
              </a:rPr>
              <a:t>Think of this time as a gift—a chance to expand your perspective, deepen your skills, and spark ideas that will stay with you long after the conference is over. By focusing on your personal and professional growth, you’re not just impacting yourself—you’re creating ripples that will inspire the children, the families, your colleagues, and your community.</a:t>
            </a:r>
            <a:endParaRPr kumimoji="0" lang="en-US" sz="2200" b="0" i="0" u="none" strike="noStrike" kern="100" cap="none" spc="0" normalizeH="0" baseline="0" noProof="0">
              <a:ln>
                <a:noFill/>
              </a:ln>
              <a:solidFill>
                <a:srgbClr val="00206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2200" b="1" i="0" u="none" strike="noStrike" kern="100" cap="none" spc="0" normalizeH="0" baseline="0" noProof="0">
                <a:ln>
                  <a:noFill/>
                </a:ln>
                <a:solidFill>
                  <a:srgbClr val="002060"/>
                </a:solidFill>
                <a:effectLst/>
                <a:uLnTx/>
                <a:uFillTx/>
                <a:latin typeface="Century Gothic" panose="020B0502020202020204" pitchFamily="34" charset="0"/>
                <a:ea typeface="Aptos" panose="020B0004020202020204" pitchFamily="34" charset="0"/>
                <a:cs typeface="Times New Roman" panose="02020603050405020304" pitchFamily="18" charset="0"/>
              </a:rPr>
              <a:t>So, lean in. Be curious. Reflect. Connect. And know that every moment you invest in yourself today will empower you to make a greater impact tomorrow. </a:t>
            </a:r>
          </a:p>
          <a:p>
            <a:pPr marL="0" marR="0" lvl="0" indent="0" algn="ctr" defTabSz="457200" rtl="0" eaLnBrk="1" fontAlgn="auto" latinLnBrk="0" hangingPunct="1">
              <a:lnSpc>
                <a:spcPct val="115000"/>
              </a:lnSpc>
              <a:spcBef>
                <a:spcPts val="0"/>
              </a:spcBef>
              <a:spcAft>
                <a:spcPts val="800"/>
              </a:spcAft>
              <a:buClrTx/>
              <a:buSzTx/>
              <a:buFontTx/>
              <a:buNone/>
              <a:tabLst/>
              <a:defRPr/>
            </a:pPr>
            <a:r>
              <a:rPr kumimoji="0" lang="en-US" sz="2800" b="0" i="0" u="none" strike="noStrike" kern="100" cap="none" spc="0" normalizeH="0" baseline="0" noProof="0">
                <a:ln>
                  <a:noFill/>
                </a:ln>
                <a:solidFill>
                  <a:srgbClr val="002060"/>
                </a:solidFill>
                <a:effectLst/>
                <a:uLnTx/>
                <a:uFillTx/>
                <a:latin typeface="Century Gothic" panose="020B0502020202020204" pitchFamily="34" charset="0"/>
                <a:ea typeface="Aptos" panose="020B0004020202020204" pitchFamily="34" charset="0"/>
                <a:cs typeface="Times New Roman" panose="02020603050405020304" pitchFamily="18" charset="0"/>
              </a:rPr>
              <a:t>Let’s go </a:t>
            </a:r>
            <a:r>
              <a:rPr kumimoji="0" lang="en-US" sz="2800" b="0" i="1" u="none" strike="noStrike" kern="100" cap="none" spc="0" normalizeH="0" baseline="0" noProof="0">
                <a:ln>
                  <a:noFill/>
                </a:ln>
                <a:solidFill>
                  <a:srgbClr val="002060"/>
                </a:solidFill>
                <a:effectLst/>
                <a:uLnTx/>
                <a:uFillTx/>
                <a:latin typeface="Century Gothic" panose="020B0502020202020204" pitchFamily="34" charset="0"/>
                <a:ea typeface="Aptos" panose="020B0004020202020204" pitchFamily="34" charset="0"/>
                <a:cs typeface="Times New Roman" panose="02020603050405020304" pitchFamily="18" charset="0"/>
              </a:rPr>
              <a:t>beyond the classroom</a:t>
            </a:r>
            <a:r>
              <a:rPr kumimoji="0" lang="en-US" sz="2800" b="0" i="0" u="none" strike="noStrike" kern="100" cap="none" spc="0" normalizeH="0" baseline="0" noProof="0">
                <a:ln>
                  <a:noFill/>
                </a:ln>
                <a:solidFill>
                  <a:srgbClr val="002060"/>
                </a:solidFill>
                <a:effectLst/>
                <a:uLnTx/>
                <a:uFillTx/>
                <a:latin typeface="Century Gothic" panose="020B0502020202020204" pitchFamily="34" charset="0"/>
                <a:ea typeface="Aptos" panose="020B0004020202020204" pitchFamily="34" charset="0"/>
                <a:cs typeface="Times New Roman" panose="02020603050405020304" pitchFamily="18" charset="0"/>
              </a:rPr>
              <a:t> together!</a:t>
            </a:r>
            <a:endParaRPr kumimoji="0" lang="en-US" sz="2800" b="1" i="0" u="none" strike="noStrike" kern="100" cap="none" spc="0" normalizeH="0" baseline="0" noProof="0">
              <a:ln>
                <a:noFill/>
              </a:ln>
              <a:solidFill>
                <a:srgbClr val="00206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7716273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A3BE5-5596-8A28-E304-E9E1B58EF8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A12EF8-27EE-696F-EA0F-C4CDA99E5C6B}"/>
              </a:ext>
            </a:extLst>
          </p:cNvPr>
          <p:cNvSpPr txBox="1"/>
          <p:nvPr/>
        </p:nvSpPr>
        <p:spPr>
          <a:xfrm>
            <a:off x="435428" y="879566"/>
            <a:ext cx="11059886" cy="532453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C000"/>
                </a:solidFill>
                <a:effectLst/>
                <a:uLnTx/>
                <a:uFillTx/>
                <a:latin typeface="Century Gothic" panose="020B0502020202020204" pitchFamily="34" charset="0"/>
                <a:ea typeface="Calibri" panose="020F0502020204030204" pitchFamily="34" charset="0"/>
                <a:cs typeface="Arial" panose="020B0604020202020204" pitchFamily="34" charset="0"/>
              </a:rPr>
              <a:t>2025 First Up Conference</a:t>
            </a:r>
            <a:endPar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Conference | Mentions </a:t>
            </a:r>
            <a:r>
              <a:rPr kumimoji="0" lang="en-US" sz="2400" b="0"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&amp; </a:t>
            </a:r>
            <a:r>
              <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rPr>
              <a:t>Extras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0B0F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We will be holding a tribute to Adam Wolf from Lakeshore.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Adam passed this past Fall and Lakeshore will be giving away environmental materials to create a new classroom.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Century Gothic" panose="020B0502020202020204" pitchFamily="34" charset="0"/>
                <a:ea typeface="Calibri" panose="020F0502020204030204" pitchFamily="34" charset="0"/>
                <a:cs typeface="Arial" panose="020B0604020202020204" pitchFamily="34" charset="0"/>
              </a:rPr>
              <a:t>We will also be holding a space for you to build, discover and wonder in our Playroom, lots of materials to be innovative with and something you can take and bring into your classrooms on Monday! </a:t>
            </a:r>
            <a:endParaRPr kumimoji="0" lang="en-US" sz="2000" b="0" i="0" u="none" strike="noStrike" kern="1200" cap="none" spc="0" normalizeH="0" baseline="0" noProof="0">
              <a:ln>
                <a:noFill/>
              </a:ln>
              <a:solidFill>
                <a:srgbClr val="002060"/>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023690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8084A8-889E-491B-BDFE-D88686D6FE3F}"/>
              </a:ext>
            </a:extLst>
          </p:cNvPr>
          <p:cNvSpPr>
            <a:spLocks noGrp="1"/>
          </p:cNvSpPr>
          <p:nvPr>
            <p:ph type="title"/>
          </p:nvPr>
        </p:nvSpPr>
        <p:spPr>
          <a:xfrm>
            <a:off x="6247853" y="1416895"/>
            <a:ext cx="5895515" cy="4800829"/>
          </a:xfrm>
        </p:spPr>
        <p:txBody>
          <a:bodyPr anchor="ctr">
            <a:normAutofit/>
          </a:bodyPr>
          <a:lstStyle/>
          <a:p>
            <a:r>
              <a:rPr lang="en-US" b="1" cap="none">
                <a:solidFill>
                  <a:schemeClr val="tx1"/>
                </a:solidFill>
                <a:latin typeface="Century Gothic"/>
              </a:rPr>
              <a:t>Sharon Neilson or Khadijah Sabir</a:t>
            </a:r>
            <a:br>
              <a:rPr lang="en-US" sz="2000">
                <a:latin typeface="Century Gothic" panose="020B0502020202020204" pitchFamily="34" charset="0"/>
              </a:rPr>
            </a:br>
            <a:r>
              <a:rPr lang="en-US" sz="2000" cap="none">
                <a:solidFill>
                  <a:schemeClr val="tx1"/>
                </a:solidFill>
                <a:latin typeface="Century Gothic"/>
              </a:rPr>
              <a:t>Email: voicesofece@gmail.com</a:t>
            </a:r>
            <a:br>
              <a:rPr lang="en-US" sz="2400">
                <a:latin typeface="Century Gothic" panose="020B0502020202020204" pitchFamily="34" charset="0"/>
              </a:rPr>
            </a:br>
            <a:br>
              <a:rPr lang="en-US" sz="2400">
                <a:latin typeface="Century Gothic" panose="020B0502020202020204" pitchFamily="34" charset="0"/>
              </a:rPr>
            </a:br>
            <a:br>
              <a:rPr lang="en-US" sz="2400">
                <a:latin typeface="Century Gothic" panose="020B0502020202020204" pitchFamily="34" charset="0"/>
              </a:rPr>
            </a:br>
            <a:endParaRPr lang="en-US" sz="2400">
              <a:solidFill>
                <a:schemeClr val="tx1"/>
              </a:solidFill>
              <a:latin typeface="Century Gothic" panose="020B0502020202020204" pitchFamily="34" charset="0"/>
            </a:endParaRPr>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Content Placeholder 6" descr="A close-up of a logo&#10;&#10;Description automatically generated">
            <a:extLst>
              <a:ext uri="{FF2B5EF4-FFF2-40B4-BE49-F238E27FC236}">
                <a16:creationId xmlns:a16="http://schemas.microsoft.com/office/drawing/2014/main" id="{34096589-9E03-E5FF-9508-F0A4AAC228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379" y="2701007"/>
            <a:ext cx="5944430" cy="1781424"/>
          </a:xfrm>
        </p:spPr>
      </p:pic>
    </p:spTree>
    <p:extLst>
      <p:ext uri="{BB962C8B-B14F-4D97-AF65-F5344CB8AC3E}">
        <p14:creationId xmlns:p14="http://schemas.microsoft.com/office/powerpoint/2010/main" val="2652559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ster for a childcare rally&#10;&#10;Description automatically generated">
            <a:extLst>
              <a:ext uri="{FF2B5EF4-FFF2-40B4-BE49-F238E27FC236}">
                <a16:creationId xmlns:a16="http://schemas.microsoft.com/office/drawing/2014/main" id="{AF450338-3B03-280E-C366-6D66A266C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922" y="685800"/>
            <a:ext cx="5297805" cy="6172200"/>
          </a:xfrm>
          <a:prstGeom prst="rect">
            <a:avLst/>
          </a:prstGeom>
        </p:spPr>
      </p:pic>
      <p:pic>
        <p:nvPicPr>
          <p:cNvPr id="5" name="Picture 4" descr="A qr code on a white background&#10;&#10;Description automatically generated">
            <a:extLst>
              <a:ext uri="{FF2B5EF4-FFF2-40B4-BE49-F238E27FC236}">
                <a16:creationId xmlns:a16="http://schemas.microsoft.com/office/drawing/2014/main" id="{84EF2713-2E54-66B1-8862-34EAA14C57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032" y="1424709"/>
            <a:ext cx="2857500" cy="2857500"/>
          </a:xfrm>
          <a:prstGeom prst="rect">
            <a:avLst/>
          </a:prstGeom>
        </p:spPr>
      </p:pic>
      <p:sp>
        <p:nvSpPr>
          <p:cNvPr id="6" name="TextBox 5">
            <a:extLst>
              <a:ext uri="{FF2B5EF4-FFF2-40B4-BE49-F238E27FC236}">
                <a16:creationId xmlns:a16="http://schemas.microsoft.com/office/drawing/2014/main" id="{0B23C8E8-1319-64ED-ADBE-02534ED6BE38}"/>
              </a:ext>
            </a:extLst>
          </p:cNvPr>
          <p:cNvSpPr txBox="1"/>
          <p:nvPr/>
        </p:nvSpPr>
        <p:spPr>
          <a:xfrm>
            <a:off x="7454450" y="4510809"/>
            <a:ext cx="3924300" cy="923330"/>
          </a:xfrm>
          <a:prstGeom prst="rect">
            <a:avLst/>
          </a:prstGeom>
          <a:noFill/>
        </p:spPr>
        <p:txBody>
          <a:bodyPr wrap="square" lIns="91440" tIns="45720" rIns="91440" bIns="45720" rtlCol="0" anchor="t">
            <a:spAutoFit/>
          </a:bodyPr>
          <a:lstStyle/>
          <a:p>
            <a:pPr algn="ctr"/>
            <a:r>
              <a:rPr lang="en-US">
                <a:latin typeface="Century Gothic"/>
              </a:rPr>
              <a:t>Scan the QR Code to RSVP to Join us in Solidarity on </a:t>
            </a:r>
            <a:endParaRPr lang="en-US"/>
          </a:p>
          <a:p>
            <a:pPr algn="ctr"/>
            <a:r>
              <a:rPr lang="en-US">
                <a:latin typeface="Century Gothic"/>
              </a:rPr>
              <a:t>Monday May 12, 2025.</a:t>
            </a:r>
            <a:endParaRPr lang="en-US"/>
          </a:p>
        </p:txBody>
      </p:sp>
    </p:spTree>
    <p:extLst>
      <p:ext uri="{BB962C8B-B14F-4D97-AF65-F5344CB8AC3E}">
        <p14:creationId xmlns:p14="http://schemas.microsoft.com/office/powerpoint/2010/main" val="22081035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3244C22-5F9C-460E-9ADD-45E019D9AD28}"/>
              </a:ext>
            </a:extLst>
          </p:cNvPr>
          <p:cNvSpPr>
            <a:spLocks noGrp="1"/>
          </p:cNvSpPr>
          <p:nvPr>
            <p:ph type="title"/>
          </p:nvPr>
        </p:nvSpPr>
        <p:spPr/>
        <p:txBody>
          <a:bodyPr/>
          <a:lstStyle/>
          <a:p>
            <a:r>
              <a:rPr lang="en-US">
                <a:latin typeface="Century Gothic" panose="020B0502020202020204" pitchFamily="34" charset="0"/>
              </a:rPr>
              <a:t>The Voice of ECE In Person Meeting- Don’t miss it!</a:t>
            </a:r>
          </a:p>
        </p:txBody>
      </p:sp>
      <p:sp>
        <p:nvSpPr>
          <p:cNvPr id="9" name="Content Placeholder 8">
            <a:extLst>
              <a:ext uri="{FF2B5EF4-FFF2-40B4-BE49-F238E27FC236}">
                <a16:creationId xmlns:a16="http://schemas.microsoft.com/office/drawing/2014/main" id="{64458A14-9AFD-4A14-9F75-48304132B6FD}"/>
              </a:ext>
            </a:extLst>
          </p:cNvPr>
          <p:cNvSpPr>
            <a:spLocks noGrp="1"/>
          </p:cNvSpPr>
          <p:nvPr>
            <p:ph sz="half" idx="1"/>
          </p:nvPr>
        </p:nvSpPr>
        <p:spPr/>
        <p:txBody>
          <a:bodyPr/>
          <a:lstStyle/>
          <a:p>
            <a:r>
              <a:rPr lang="en-US">
                <a:latin typeface="Century Gothic" panose="020B0502020202020204" pitchFamily="34" charset="0"/>
              </a:rPr>
              <a:t>Column A	</a:t>
            </a:r>
          </a:p>
        </p:txBody>
      </p:sp>
      <p:sp>
        <p:nvSpPr>
          <p:cNvPr id="10" name="Content Placeholder 9">
            <a:extLst>
              <a:ext uri="{FF2B5EF4-FFF2-40B4-BE49-F238E27FC236}">
                <a16:creationId xmlns:a16="http://schemas.microsoft.com/office/drawing/2014/main" id="{40FEF162-139A-413B-9784-02A26088F45C}"/>
              </a:ext>
            </a:extLst>
          </p:cNvPr>
          <p:cNvSpPr>
            <a:spLocks noGrp="1"/>
          </p:cNvSpPr>
          <p:nvPr>
            <p:ph sz="half" idx="2"/>
          </p:nvPr>
        </p:nvSpPr>
        <p:spPr>
          <a:xfrm>
            <a:off x="5501389" y="5793677"/>
            <a:ext cx="6690611" cy="1154243"/>
          </a:xfrm>
        </p:spPr>
        <p:txBody>
          <a:bodyPr>
            <a:noAutofit/>
          </a:bodyPr>
          <a:lstStyle/>
          <a:p>
            <a:pPr marL="0" indent="0">
              <a:buNone/>
            </a:pPr>
            <a:r>
              <a:rPr lang="en-US" sz="2400" b="1">
                <a:latin typeface="Century Gothic" panose="020B0502020202020204" pitchFamily="34" charset="0"/>
              </a:rPr>
              <a:t>Please register via ZOOM for this In-Person Meeting, Wednesday, February 12</a:t>
            </a:r>
            <a:r>
              <a:rPr lang="en-US" sz="2400" b="1" baseline="30000">
                <a:latin typeface="Century Gothic" panose="020B0502020202020204" pitchFamily="34" charset="0"/>
              </a:rPr>
              <a:t>th</a:t>
            </a:r>
            <a:r>
              <a:rPr lang="en-US" sz="2400" b="1">
                <a:latin typeface="Century Gothic" panose="020B0502020202020204" pitchFamily="34" charset="0"/>
              </a:rPr>
              <a:t> </a:t>
            </a:r>
          </a:p>
        </p:txBody>
      </p:sp>
      <p:pic>
        <p:nvPicPr>
          <p:cNvPr id="3" name="Picture 2" descr="A poster for a event&#10;&#10;Description automatically generated">
            <a:extLst>
              <a:ext uri="{FF2B5EF4-FFF2-40B4-BE49-F238E27FC236}">
                <a16:creationId xmlns:a16="http://schemas.microsoft.com/office/drawing/2014/main" id="{622B1471-1842-F74D-C5E1-FC208577F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667" y="1945379"/>
            <a:ext cx="4400493" cy="4800195"/>
          </a:xfrm>
          <a:prstGeom prst="rect">
            <a:avLst/>
          </a:prstGeom>
        </p:spPr>
      </p:pic>
      <p:pic>
        <p:nvPicPr>
          <p:cNvPr id="5" name="Picture 4">
            <a:extLst>
              <a:ext uri="{FF2B5EF4-FFF2-40B4-BE49-F238E27FC236}">
                <a16:creationId xmlns:a16="http://schemas.microsoft.com/office/drawing/2014/main" id="{312F4519-5908-C97D-9DAD-A739C6C9C57B}"/>
              </a:ext>
            </a:extLst>
          </p:cNvPr>
          <p:cNvPicPr>
            <a:picLocks noChangeAspect="1"/>
          </p:cNvPicPr>
          <p:nvPr/>
        </p:nvPicPr>
        <p:blipFill>
          <a:blip r:embed="rId3"/>
          <a:stretch>
            <a:fillRect/>
          </a:stretch>
        </p:blipFill>
        <p:spPr>
          <a:xfrm>
            <a:off x="6480751" y="1945379"/>
            <a:ext cx="3911801" cy="3848298"/>
          </a:xfrm>
          <a:prstGeom prst="rect">
            <a:avLst/>
          </a:prstGeom>
        </p:spPr>
      </p:pic>
    </p:spTree>
    <p:extLst>
      <p:ext uri="{BB962C8B-B14F-4D97-AF65-F5344CB8AC3E}">
        <p14:creationId xmlns:p14="http://schemas.microsoft.com/office/powerpoint/2010/main" val="25241913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3" name="Rectangle 103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5" name="Rectangle 103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7" name="Rectangle 103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039" name="Rectangle 1038">
            <a:extLst>
              <a:ext uri="{FF2B5EF4-FFF2-40B4-BE49-F238E27FC236}">
                <a16:creationId xmlns:a16="http://schemas.microsoft.com/office/drawing/2014/main" id="{A56981F2-287B-4FF9-ADF9-BA62CF2D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A7696C-9850-F527-AA7F-66E98668B35A}"/>
              </a:ext>
            </a:extLst>
          </p:cNvPr>
          <p:cNvSpPr>
            <a:spLocks noGrp="1"/>
          </p:cNvSpPr>
          <p:nvPr>
            <p:ph type="title"/>
          </p:nvPr>
        </p:nvSpPr>
        <p:spPr>
          <a:xfrm>
            <a:off x="581191" y="723901"/>
            <a:ext cx="10993549" cy="1428750"/>
          </a:xfrm>
        </p:spPr>
        <p:txBody>
          <a:bodyPr vert="horz" lIns="91440" tIns="45720" rIns="91440" bIns="45720" rtlCol="0" anchor="b">
            <a:normAutofit/>
          </a:bodyPr>
          <a:lstStyle/>
          <a:p>
            <a:r>
              <a:rPr lang="en-US" sz="3600">
                <a:solidFill>
                  <a:schemeClr val="accent1"/>
                </a:solidFill>
              </a:rPr>
              <a:t>Thank You</a:t>
            </a:r>
          </a:p>
        </p:txBody>
      </p:sp>
      <p:pic>
        <p:nvPicPr>
          <p:cNvPr id="1026" name="Picture 2" descr="Image preview">
            <a:extLst>
              <a:ext uri="{FF2B5EF4-FFF2-40B4-BE49-F238E27FC236}">
                <a16:creationId xmlns:a16="http://schemas.microsoft.com/office/drawing/2014/main" id="{53599EA1-7DDB-EA83-EEC2-4BF2F1542C6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35457" y="2790605"/>
            <a:ext cx="10916463" cy="3274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630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88ECAA-D9E1-01BB-624F-EC15E11A7F84}"/>
            </a:ext>
          </a:extLst>
        </p:cNvPr>
        <p:cNvGrpSpPr/>
        <p:nvPr/>
      </p:nvGrpSpPr>
      <p:grpSpPr>
        <a:xfrm>
          <a:off x="0" y="0"/>
          <a:ext cx="0" cy="0"/>
          <a:chOff x="0" y="0"/>
          <a:chExt cx="0" cy="0"/>
        </a:xfrm>
      </p:grpSpPr>
      <p:pic>
        <p:nvPicPr>
          <p:cNvPr id="2" name="Picture 1" descr="Beam Wallpaper Stock Illustrations – 84,128 Beam Wallpaper ...">
            <a:extLst>
              <a:ext uri="{FF2B5EF4-FFF2-40B4-BE49-F238E27FC236}">
                <a16:creationId xmlns:a16="http://schemas.microsoft.com/office/drawing/2014/main" id="{6F5151FC-2E1A-423B-65DF-983367FFD840}"/>
              </a:ext>
            </a:extLst>
          </p:cNvPr>
          <p:cNvPicPr>
            <a:picLocks noChangeAspect="1"/>
          </p:cNvPicPr>
          <p:nvPr/>
        </p:nvPicPr>
        <p:blipFill>
          <a:blip r:embed="rId2">
            <a:alphaModFix amt="89000"/>
            <a:extLst>
              <a:ext uri="{BEBA8EAE-BF5A-486C-A8C5-ECC9F3942E4B}">
                <a14:imgProps xmlns:a14="http://schemas.microsoft.com/office/drawing/2010/main">
                  <a14:imgLayer r:embed="rId3">
                    <a14:imgEffect>
                      <a14:saturation sat="65000"/>
                    </a14:imgEffect>
                  </a14:imgLayer>
                </a14:imgProps>
              </a:ext>
            </a:extLst>
          </a:blip>
          <a:srcRect l="30862" t="17662" r="-193" b="4865"/>
          <a:stretch/>
        </p:blipFill>
        <p:spPr>
          <a:xfrm>
            <a:off x="4343674" y="708088"/>
            <a:ext cx="7393199" cy="4250941"/>
          </a:xfrm>
          <a:prstGeom prst="rect">
            <a:avLst/>
          </a:prstGeom>
        </p:spPr>
      </p:pic>
      <p:sp>
        <p:nvSpPr>
          <p:cNvPr id="8" name="Rectangle 7">
            <a:extLst>
              <a:ext uri="{FF2B5EF4-FFF2-40B4-BE49-F238E27FC236}">
                <a16:creationId xmlns:a16="http://schemas.microsoft.com/office/drawing/2014/main" id="{55563C1C-1FF9-7283-08D0-284465C47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C650046-0F63-A394-2E71-4B3BD9AB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EFE93B2E-4162-8ADE-0870-124D4A376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3E0CB391-3922-1B08-DD8A-9CCEC07BD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59333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20BDD7A9-AF6A-EEAE-91CC-8A72D6106514}"/>
              </a:ext>
            </a:extLst>
          </p:cNvPr>
          <p:cNvSpPr>
            <a:spLocks noGrp="1"/>
          </p:cNvSpPr>
          <p:nvPr>
            <p:ph type="body" idx="1"/>
          </p:nvPr>
        </p:nvSpPr>
        <p:spPr>
          <a:xfrm>
            <a:off x="444024" y="502920"/>
            <a:ext cx="3771355" cy="5746268"/>
          </a:xfrm>
        </p:spPr>
        <p:txBody>
          <a:bodyPr vert="horz" lIns="91440" tIns="45720" rIns="91440" bIns="45720" rtlCol="0" anchor="ctr">
            <a:normAutofit lnSpcReduction="10000"/>
          </a:bodyPr>
          <a:lstStyle/>
          <a:p>
            <a:pPr algn="ctr">
              <a:spcAft>
                <a:spcPts val="0"/>
              </a:spcAft>
            </a:pPr>
            <a:endParaRPr lang="en-US" sz="3200" u="sng">
              <a:solidFill>
                <a:srgbClr val="FFFFFF"/>
              </a:solidFill>
              <a:latin typeface="Century Gothic"/>
            </a:endParaRPr>
          </a:p>
          <a:p>
            <a:pPr algn="ctr">
              <a:spcAft>
                <a:spcPts val="0"/>
              </a:spcAft>
            </a:pPr>
            <a:r>
              <a:rPr lang="en-US" sz="3600" u="sng">
                <a:solidFill>
                  <a:srgbClr val="FFFFFF"/>
                </a:solidFill>
                <a:latin typeface="Century Gothic"/>
              </a:rPr>
              <a:t>Public Policy Partners</a:t>
            </a:r>
          </a:p>
          <a:p>
            <a:pPr algn="ctr">
              <a:spcAft>
                <a:spcPts val="0"/>
              </a:spcAft>
            </a:pPr>
            <a:endParaRPr lang="en-US" sz="2400">
              <a:solidFill>
                <a:srgbClr val="FFFFFF"/>
              </a:solidFill>
              <a:latin typeface="Century Gothic"/>
            </a:endParaRPr>
          </a:p>
          <a:p>
            <a:pPr algn="ctr">
              <a:spcAft>
                <a:spcPts val="0"/>
              </a:spcAft>
            </a:pPr>
            <a:r>
              <a:rPr lang="en-US" sz="3000" b="1" err="1">
                <a:solidFill>
                  <a:srgbClr val="FFFFFF"/>
                </a:solidFill>
                <a:latin typeface="Century Gothic"/>
              </a:rPr>
              <a:t>Kashmiera</a:t>
            </a:r>
            <a:r>
              <a:rPr lang="en-US" sz="3000" b="1">
                <a:solidFill>
                  <a:srgbClr val="FFFFFF"/>
                </a:solidFill>
                <a:latin typeface="Century Gothic"/>
              </a:rPr>
              <a:t> Harris</a:t>
            </a:r>
            <a:endParaRPr lang="en-US" sz="3000">
              <a:solidFill>
                <a:srgbClr val="4590B8"/>
              </a:solidFill>
              <a:latin typeface="Gill Sans MT" panose="020B0502020104020203"/>
            </a:endParaRPr>
          </a:p>
          <a:p>
            <a:pPr algn="ctr">
              <a:spcAft>
                <a:spcPts val="0"/>
              </a:spcAft>
            </a:pPr>
            <a:r>
              <a:rPr lang="en-US" sz="2000">
                <a:solidFill>
                  <a:srgbClr val="FFFFFF"/>
                </a:solidFill>
                <a:latin typeface="Century Gothic"/>
              </a:rPr>
              <a:t>Executive Director,</a:t>
            </a:r>
            <a:endParaRPr lang="en-US" sz="2000">
              <a:solidFill>
                <a:srgbClr val="4590B8"/>
              </a:solidFill>
              <a:latin typeface="Gill Sans MT" panose="020B0502020104020203"/>
            </a:endParaRPr>
          </a:p>
          <a:p>
            <a:pPr algn="ctr">
              <a:spcAft>
                <a:spcPts val="0"/>
              </a:spcAft>
            </a:pPr>
            <a:r>
              <a:rPr lang="en-US" sz="2000" b="1">
                <a:solidFill>
                  <a:srgbClr val="FFFFFF"/>
                </a:solidFill>
                <a:latin typeface="Century Gothic"/>
              </a:rPr>
              <a:t>Secure Future Academy, </a:t>
            </a:r>
            <a:r>
              <a:rPr lang="en-US" sz="2000">
                <a:solidFill>
                  <a:srgbClr val="FFFFFF"/>
                </a:solidFill>
                <a:latin typeface="Century Gothic"/>
              </a:rPr>
              <a:t>Provider Council President</a:t>
            </a:r>
            <a:endParaRPr lang="en-US" sz="2000"/>
          </a:p>
          <a:p>
            <a:pPr algn="ctr">
              <a:spcAft>
                <a:spcPts val="0"/>
              </a:spcAft>
            </a:pPr>
            <a:endParaRPr lang="en-US" sz="2800">
              <a:solidFill>
                <a:srgbClr val="FFFFFF"/>
              </a:solidFill>
              <a:latin typeface="Century Gothic"/>
            </a:endParaRPr>
          </a:p>
          <a:p>
            <a:pPr algn="ctr">
              <a:spcAft>
                <a:spcPts val="0"/>
              </a:spcAft>
            </a:pPr>
            <a:r>
              <a:rPr lang="en-US" sz="2800" b="1">
                <a:solidFill>
                  <a:srgbClr val="FFFFFF"/>
                </a:solidFill>
                <a:latin typeface="Century Gothic"/>
              </a:rPr>
              <a:t>Dawn Nock</a:t>
            </a:r>
          </a:p>
          <a:p>
            <a:pPr algn="ctr">
              <a:spcAft>
                <a:spcPts val="0"/>
              </a:spcAft>
            </a:pPr>
            <a:r>
              <a:rPr lang="en-US" sz="2000">
                <a:solidFill>
                  <a:srgbClr val="FFFFFF"/>
                </a:solidFill>
                <a:latin typeface="Century Gothic"/>
              </a:rPr>
              <a:t>Racial Equity Provider Council Coordinator</a:t>
            </a:r>
          </a:p>
          <a:p>
            <a:pPr algn="ctr">
              <a:spcAft>
                <a:spcPts val="0"/>
              </a:spcAft>
            </a:pPr>
            <a:endParaRPr lang="en-US" sz="2800">
              <a:solidFill>
                <a:srgbClr val="FFFFFF"/>
              </a:solidFill>
              <a:latin typeface="Century Gothic"/>
            </a:endParaRPr>
          </a:p>
        </p:txBody>
      </p:sp>
      <p:sp>
        <p:nvSpPr>
          <p:cNvPr id="5" name="TextBox 4">
            <a:extLst>
              <a:ext uri="{FF2B5EF4-FFF2-40B4-BE49-F238E27FC236}">
                <a16:creationId xmlns:a16="http://schemas.microsoft.com/office/drawing/2014/main" id="{ADA6319C-6FBE-48B6-CB8B-CCF3E0291394}"/>
              </a:ext>
            </a:extLst>
          </p:cNvPr>
          <p:cNvSpPr txBox="1"/>
          <p:nvPr/>
        </p:nvSpPr>
        <p:spPr>
          <a:xfrm>
            <a:off x="4329793" y="1132115"/>
            <a:ext cx="7219949"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b="1" cap="all">
                <a:solidFill>
                  <a:srgbClr val="8A4204"/>
                </a:solidFill>
                <a:latin typeface="Century Gothic"/>
              </a:rPr>
              <a:t>Racial Equity Early Childhood Provider Council</a:t>
            </a:r>
            <a:r>
              <a:rPr lang="en-US" sz="6000" b="1">
                <a:solidFill>
                  <a:srgbClr val="8A4204"/>
                </a:solidFill>
                <a:latin typeface="Century Gothic"/>
              </a:rPr>
              <a:t>​</a:t>
            </a:r>
          </a:p>
        </p:txBody>
      </p:sp>
    </p:spTree>
    <p:extLst>
      <p:ext uri="{BB962C8B-B14F-4D97-AF65-F5344CB8AC3E}">
        <p14:creationId xmlns:p14="http://schemas.microsoft.com/office/powerpoint/2010/main" val="3290100481"/>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991F3-BF4D-4AB2-B40C-8E62C34A9D15}"/>
              </a:ext>
            </a:extLst>
          </p:cNvPr>
          <p:cNvSpPr>
            <a:spLocks noGrp="1"/>
          </p:cNvSpPr>
          <p:nvPr>
            <p:ph type="title"/>
          </p:nvPr>
        </p:nvSpPr>
        <p:spPr>
          <a:xfrm>
            <a:off x="581192" y="702156"/>
            <a:ext cx="11029616" cy="1013800"/>
          </a:xfrm>
        </p:spPr>
        <p:txBody>
          <a:bodyPr>
            <a:normAutofit/>
          </a:bodyPr>
          <a:lstStyle/>
          <a:p>
            <a:r>
              <a:rPr lang="en-US">
                <a:latin typeface="Century Gothic" panose="020B0502020202020204" pitchFamily="34" charset="0"/>
              </a:rPr>
              <a:t>Early Childhood Provider Council</a:t>
            </a:r>
          </a:p>
        </p:txBody>
      </p:sp>
      <p:sp>
        <p:nvSpPr>
          <p:cNvPr id="33" name="Rectangle 32">
            <a:extLst>
              <a:ext uri="{FF2B5EF4-FFF2-40B4-BE49-F238E27FC236}">
                <a16:creationId xmlns:a16="http://schemas.microsoft.com/office/drawing/2014/main" id="{2E32075D-9299-4657-87D7-B9987B7FD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Content Placeholder 4" descr="A collage of women's faces&#10;&#10;Description automatically generated">
            <a:extLst>
              <a:ext uri="{FF2B5EF4-FFF2-40B4-BE49-F238E27FC236}">
                <a16:creationId xmlns:a16="http://schemas.microsoft.com/office/drawing/2014/main" id="{808A5B98-7BF1-9579-70E6-C88AE8DC00D8}"/>
              </a:ext>
            </a:extLst>
          </p:cNvPr>
          <p:cNvPicPr>
            <a:picLocks noChangeAspect="1"/>
          </p:cNvPicPr>
          <p:nvPr/>
        </p:nvPicPr>
        <p:blipFill>
          <a:blip r:embed="rId2">
            <a:extLst>
              <a:ext uri="{28A0092B-C50C-407E-A947-70E740481C1C}">
                <a14:useLocalDpi xmlns:a14="http://schemas.microsoft.com/office/drawing/2010/main" val="0"/>
              </a:ext>
            </a:extLst>
          </a:blip>
          <a:srcRect t="24113" r="-1" b="18897"/>
          <a:stretch/>
        </p:blipFill>
        <p:spPr>
          <a:xfrm>
            <a:off x="657225" y="2361056"/>
            <a:ext cx="4962525" cy="3649219"/>
          </a:xfrm>
          <a:prstGeom prst="rect">
            <a:avLst/>
          </a:prstGeom>
        </p:spPr>
      </p:pic>
      <p:sp>
        <p:nvSpPr>
          <p:cNvPr id="9" name="Content Placeholder 8">
            <a:extLst>
              <a:ext uri="{FF2B5EF4-FFF2-40B4-BE49-F238E27FC236}">
                <a16:creationId xmlns:a16="http://schemas.microsoft.com/office/drawing/2014/main" id="{9CCF72D5-A583-EBD0-3371-E711E00753BB}"/>
              </a:ext>
            </a:extLst>
          </p:cNvPr>
          <p:cNvSpPr>
            <a:spLocks noGrp="1"/>
          </p:cNvSpPr>
          <p:nvPr>
            <p:ph idx="1"/>
          </p:nvPr>
        </p:nvSpPr>
        <p:spPr>
          <a:xfrm>
            <a:off x="6090877" y="1881139"/>
            <a:ext cx="5873715" cy="4644397"/>
          </a:xfrm>
        </p:spPr>
        <p:txBody>
          <a:bodyPr vert="horz" lIns="91440" tIns="45720" rIns="91440" bIns="45720" rtlCol="0" anchor="ctr">
            <a:noAutofit/>
          </a:bodyPr>
          <a:lstStyle/>
          <a:p>
            <a:pPr marL="305435" indent="-305435"/>
            <a:r>
              <a:rPr lang="en-US" sz="2200">
                <a:latin typeface="Century Gothic"/>
              </a:rPr>
              <a:t>Building on the BUILD Report</a:t>
            </a:r>
          </a:p>
          <a:p>
            <a:pPr marL="305435" indent="-305435"/>
            <a:r>
              <a:rPr lang="en-US" sz="2200">
                <a:latin typeface="Century Gothic"/>
              </a:rPr>
              <a:t>2021 Convening to learn about the ECE landscape in Philadelphia</a:t>
            </a:r>
          </a:p>
          <a:p>
            <a:pPr marL="305435" indent="-305435"/>
            <a:r>
              <a:rPr lang="en-US" sz="2200">
                <a:latin typeface="Century Gothic"/>
              </a:rPr>
              <a:t>From that report the Council was formed</a:t>
            </a:r>
          </a:p>
          <a:p>
            <a:pPr marL="305435" indent="-305435"/>
            <a:r>
              <a:rPr lang="en-US" sz="2200">
                <a:latin typeface="Century Gothic"/>
              </a:rPr>
              <a:t>50 members</a:t>
            </a:r>
          </a:p>
          <a:p>
            <a:pPr marL="305435" indent="-305435"/>
            <a:r>
              <a:rPr lang="en-US" sz="2200">
                <a:latin typeface="Century Gothic"/>
              </a:rPr>
              <a:t>5 subcommittees</a:t>
            </a:r>
          </a:p>
          <a:p>
            <a:pPr marL="305435" indent="-305435"/>
            <a:r>
              <a:rPr lang="en-US" sz="2200">
                <a:latin typeface="Century Gothic"/>
              </a:rPr>
              <a:t>One of those subcommittees was the Quality Subcommittee</a:t>
            </a:r>
          </a:p>
          <a:p>
            <a:pPr marL="305435" indent="-305435"/>
            <a:r>
              <a:rPr lang="en-US" sz="2200">
                <a:latin typeface="Century Gothic"/>
              </a:rPr>
              <a:t>We are looking for provider input on the final draft</a:t>
            </a:r>
          </a:p>
        </p:txBody>
      </p:sp>
    </p:spTree>
    <p:extLst>
      <p:ext uri="{BB962C8B-B14F-4D97-AF65-F5344CB8AC3E}">
        <p14:creationId xmlns:p14="http://schemas.microsoft.com/office/powerpoint/2010/main" val="3528766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3244C22-5F9C-460E-9ADD-45E019D9AD28}"/>
              </a:ext>
            </a:extLst>
          </p:cNvPr>
          <p:cNvSpPr>
            <a:spLocks noGrp="1"/>
          </p:cNvSpPr>
          <p:nvPr>
            <p:ph type="title"/>
          </p:nvPr>
        </p:nvSpPr>
        <p:spPr/>
        <p:txBody>
          <a:bodyPr vert="horz" lIns="91440" tIns="45720" rIns="91440" bIns="45720" rtlCol="0" anchor="ctr">
            <a:normAutofit/>
          </a:bodyPr>
          <a:lstStyle/>
          <a:p>
            <a:r>
              <a:rPr lang="en-US">
                <a:latin typeface="Century Gothic"/>
              </a:rPr>
              <a:t>Listening Session Dates/Locations</a:t>
            </a:r>
          </a:p>
        </p:txBody>
      </p:sp>
      <p:sp>
        <p:nvSpPr>
          <p:cNvPr id="10" name="Content Placeholder 9">
            <a:extLst>
              <a:ext uri="{FF2B5EF4-FFF2-40B4-BE49-F238E27FC236}">
                <a16:creationId xmlns:a16="http://schemas.microsoft.com/office/drawing/2014/main" id="{40FEF162-139A-413B-9784-02A26088F45C}"/>
              </a:ext>
            </a:extLst>
          </p:cNvPr>
          <p:cNvSpPr>
            <a:spLocks noGrp="1"/>
          </p:cNvSpPr>
          <p:nvPr>
            <p:ph sz="half" idx="2"/>
          </p:nvPr>
        </p:nvSpPr>
        <p:spPr>
          <a:xfrm>
            <a:off x="582275" y="2119146"/>
            <a:ext cx="6579000" cy="4472069"/>
          </a:xfrm>
        </p:spPr>
        <p:txBody>
          <a:bodyPr/>
          <a:lstStyle/>
          <a:p>
            <a:pPr marL="305435" indent="-305435"/>
            <a:r>
              <a:rPr lang="en-US" sz="2400" b="1">
                <a:latin typeface="Century Gothic"/>
              </a:rPr>
              <a:t>February </a:t>
            </a:r>
            <a:r>
              <a:rPr lang="en-US" sz="2400" b="1" u="sng">
                <a:latin typeface="Century Gothic"/>
              </a:rPr>
              <a:t>In-Person</a:t>
            </a:r>
            <a:r>
              <a:rPr lang="en-US" sz="2400" b="1">
                <a:latin typeface="Century Gothic"/>
              </a:rPr>
              <a:t> Listening Sessions</a:t>
            </a:r>
          </a:p>
          <a:p>
            <a:pPr marL="323850" lvl="1" indent="0">
              <a:buNone/>
            </a:pPr>
            <a:r>
              <a:rPr lang="en-US" sz="1800" b="1">
                <a:latin typeface="Century Gothic"/>
              </a:rPr>
              <a:t>Tuesday, February 18th, 5PM-6PM </a:t>
            </a:r>
          </a:p>
          <a:p>
            <a:pPr marL="629920" lvl="1" indent="-305435"/>
            <a:r>
              <a:rPr lang="en-US" sz="2400" baseline="30000" err="1">
                <a:latin typeface="Century Gothic"/>
              </a:rPr>
              <a:t>Wonderspring</a:t>
            </a:r>
            <a:r>
              <a:rPr lang="en-US" sz="2400" baseline="30000">
                <a:latin typeface="Century Gothic"/>
              </a:rPr>
              <a:t> New Market West </a:t>
            </a:r>
          </a:p>
          <a:p>
            <a:pPr marL="323850" lvl="1" indent="0">
              <a:buNone/>
            </a:pPr>
            <a:r>
              <a:rPr lang="en-US" sz="2400" baseline="30000">
                <a:latin typeface="Century Gothic"/>
              </a:rPr>
              <a:t>     (5901 Market Street)</a:t>
            </a:r>
          </a:p>
          <a:p>
            <a:pPr marL="323850" lvl="1" indent="0">
              <a:buNone/>
            </a:pPr>
            <a:r>
              <a:rPr lang="en-US" sz="2400" b="1" baseline="30000">
                <a:latin typeface="Century Gothic"/>
              </a:rPr>
              <a:t>Thursday, February 27th, 5PM-6PM</a:t>
            </a:r>
          </a:p>
          <a:p>
            <a:pPr marL="629920" lvl="1" indent="-305435"/>
            <a:r>
              <a:rPr lang="en-US" sz="2400" baseline="30000" err="1">
                <a:latin typeface="Century Gothic"/>
              </a:rPr>
              <a:t>Bustleton</a:t>
            </a:r>
            <a:r>
              <a:rPr lang="en-US" sz="2400" baseline="30000">
                <a:latin typeface="Century Gothic"/>
              </a:rPr>
              <a:t> Learning Center </a:t>
            </a:r>
          </a:p>
          <a:p>
            <a:pPr marL="323850" lvl="1" indent="0">
              <a:buNone/>
            </a:pPr>
            <a:r>
              <a:rPr lang="en-US" sz="2400" baseline="30000">
                <a:latin typeface="Century Gothic"/>
              </a:rPr>
              <a:t>    (6600 </a:t>
            </a:r>
            <a:r>
              <a:rPr lang="en-US" sz="2400" baseline="30000" err="1">
                <a:latin typeface="Century Gothic"/>
              </a:rPr>
              <a:t>Bustleton</a:t>
            </a:r>
            <a:r>
              <a:rPr lang="en-US" sz="2400" baseline="30000">
                <a:latin typeface="Century Gothic"/>
              </a:rPr>
              <a:t> Avenue)</a:t>
            </a:r>
            <a:endParaRPr lang="en-US" sz="1800">
              <a:latin typeface="Century Gothic"/>
            </a:endParaRPr>
          </a:p>
          <a:p>
            <a:pPr marL="305435" indent="-305435"/>
            <a:r>
              <a:rPr lang="en-US" sz="2400" b="1">
                <a:latin typeface="Century Gothic"/>
              </a:rPr>
              <a:t>February </a:t>
            </a:r>
            <a:r>
              <a:rPr lang="en-US" sz="2400" b="1" u="sng">
                <a:latin typeface="Century Gothic"/>
              </a:rPr>
              <a:t>Virtual </a:t>
            </a:r>
            <a:r>
              <a:rPr lang="en-US" sz="2400" b="1">
                <a:latin typeface="Century Gothic"/>
              </a:rPr>
              <a:t>(Zoom) Listening Session</a:t>
            </a:r>
          </a:p>
          <a:p>
            <a:pPr marL="0" indent="0">
              <a:buNone/>
            </a:pPr>
            <a:r>
              <a:rPr lang="en-US" b="1">
                <a:latin typeface="Century Gothic"/>
              </a:rPr>
              <a:t>     Friday, February 21</a:t>
            </a:r>
            <a:r>
              <a:rPr lang="en-US" b="1" baseline="30000">
                <a:latin typeface="Century Gothic"/>
              </a:rPr>
              <a:t>st</a:t>
            </a:r>
            <a:r>
              <a:rPr lang="en-US" b="1">
                <a:latin typeface="Century Gothic"/>
              </a:rPr>
              <a:t>, 1PM-2PM </a:t>
            </a:r>
          </a:p>
          <a:p>
            <a:pPr marL="629920" lvl="1" indent="-305435"/>
            <a:r>
              <a:rPr lang="en-US">
                <a:latin typeface="Century Gothic"/>
              </a:rPr>
              <a:t>Scan QR code or use the Zoom link in the chat to register</a:t>
            </a:r>
          </a:p>
        </p:txBody>
      </p:sp>
      <p:pic>
        <p:nvPicPr>
          <p:cNvPr id="3" name="Picture 2" descr="A group of people sitting around a round table&#10;&#10;Description automatically generated">
            <a:extLst>
              <a:ext uri="{FF2B5EF4-FFF2-40B4-BE49-F238E27FC236}">
                <a16:creationId xmlns:a16="http://schemas.microsoft.com/office/drawing/2014/main" id="{FC8A9F5D-EC06-1285-953B-08CD75DD9B1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80000">
            <a:off x="7060645" y="1370753"/>
            <a:ext cx="4688373" cy="2863881"/>
          </a:xfrm>
          <a:prstGeom prst="rect">
            <a:avLst/>
          </a:prstGeom>
        </p:spPr>
      </p:pic>
      <p:pic>
        <p:nvPicPr>
          <p:cNvPr id="2" name="Picture 1" descr="A qr code with a dinosaur&#10;&#10;AI-generated content may be incorrect.">
            <a:extLst>
              <a:ext uri="{FF2B5EF4-FFF2-40B4-BE49-F238E27FC236}">
                <a16:creationId xmlns:a16="http://schemas.microsoft.com/office/drawing/2014/main" id="{2574D313-8B09-C71A-24AA-0A0F6A673CA4}"/>
              </a:ext>
            </a:extLst>
          </p:cNvPr>
          <p:cNvPicPr>
            <a:picLocks noChangeAspect="1"/>
          </p:cNvPicPr>
          <p:nvPr/>
        </p:nvPicPr>
        <p:blipFill>
          <a:blip r:embed="rId5"/>
          <a:srcRect l="6305" t="6349" r="5714" b="6667"/>
          <a:stretch/>
        </p:blipFill>
        <p:spPr>
          <a:xfrm>
            <a:off x="7148665" y="4646839"/>
            <a:ext cx="2097395" cy="2068289"/>
          </a:xfrm>
          <a:prstGeom prst="rect">
            <a:avLst/>
          </a:prstGeom>
        </p:spPr>
      </p:pic>
      <p:pic>
        <p:nvPicPr>
          <p:cNvPr id="4" name="Picture 3" descr="Registration! - DUA - Dallas ...">
            <a:extLst>
              <a:ext uri="{FF2B5EF4-FFF2-40B4-BE49-F238E27FC236}">
                <a16:creationId xmlns:a16="http://schemas.microsoft.com/office/drawing/2014/main" id="{9BF82216-DAD4-523A-18E1-7D1A9214CF7B}"/>
              </a:ext>
            </a:extLst>
          </p:cNvPr>
          <p:cNvPicPr>
            <a:picLocks noChangeAspect="1"/>
          </p:cNvPicPr>
          <p:nvPr/>
        </p:nvPicPr>
        <p:blipFill>
          <a:blip r:embed="rId6"/>
          <a:stretch>
            <a:fillRect/>
          </a:stretch>
        </p:blipFill>
        <p:spPr>
          <a:xfrm>
            <a:off x="9413421" y="4806724"/>
            <a:ext cx="2590800" cy="1762125"/>
          </a:xfrm>
          <a:prstGeom prst="rect">
            <a:avLst/>
          </a:prstGeom>
        </p:spPr>
      </p:pic>
      <p:sp>
        <p:nvSpPr>
          <p:cNvPr id="6" name="Arrow: Curved Down 5">
            <a:extLst>
              <a:ext uri="{FF2B5EF4-FFF2-40B4-BE49-F238E27FC236}">
                <a16:creationId xmlns:a16="http://schemas.microsoft.com/office/drawing/2014/main" id="{A53FC661-4D93-7465-334E-9AF8D95572F9}"/>
              </a:ext>
            </a:extLst>
          </p:cNvPr>
          <p:cNvSpPr/>
          <p:nvPr/>
        </p:nvSpPr>
        <p:spPr>
          <a:xfrm rot="19800000">
            <a:off x="5477428" y="4266402"/>
            <a:ext cx="2230296" cy="747345"/>
          </a:xfrm>
          <a:prstGeom prst="curvedDownArrow">
            <a:avLst/>
          </a:prstGeom>
          <a:solidFill>
            <a:schemeClr val="accent5"/>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90833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A88AE-9F7D-210F-C347-ECA1AA49BC78}"/>
            </a:ext>
          </a:extLst>
        </p:cNvPr>
        <p:cNvGrpSpPr/>
        <p:nvPr/>
      </p:nvGrpSpPr>
      <p:grpSpPr>
        <a:xfrm>
          <a:off x="0" y="0"/>
          <a:ext cx="0" cy="0"/>
          <a:chOff x="0" y="0"/>
          <a:chExt cx="0" cy="0"/>
        </a:xfrm>
      </p:grpSpPr>
      <p:pic>
        <p:nvPicPr>
          <p:cNvPr id="6" name="Picture 5" descr="A light bulb and thought bubble&#10;&#10;Description automatically generated">
            <a:extLst>
              <a:ext uri="{FF2B5EF4-FFF2-40B4-BE49-F238E27FC236}">
                <a16:creationId xmlns:a16="http://schemas.microsoft.com/office/drawing/2014/main" id="{4B5941EC-2CD5-7FFF-8B44-1F430CD661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480000">
            <a:off x="8646633" y="5001101"/>
            <a:ext cx="2952096" cy="1476048"/>
          </a:xfrm>
          <a:prstGeom prst="rect">
            <a:avLst/>
          </a:prstGeom>
        </p:spPr>
      </p:pic>
      <p:sp>
        <p:nvSpPr>
          <p:cNvPr id="2" name="Title 1">
            <a:extLst>
              <a:ext uri="{FF2B5EF4-FFF2-40B4-BE49-F238E27FC236}">
                <a16:creationId xmlns:a16="http://schemas.microsoft.com/office/drawing/2014/main" id="{2E6DF087-0B96-59C0-08EA-B9B7ED25D132}"/>
              </a:ext>
            </a:extLst>
          </p:cNvPr>
          <p:cNvSpPr>
            <a:spLocks noGrp="1"/>
          </p:cNvSpPr>
          <p:nvPr>
            <p:ph type="title"/>
          </p:nvPr>
        </p:nvSpPr>
        <p:spPr/>
        <p:txBody>
          <a:bodyPr/>
          <a:lstStyle/>
          <a:p>
            <a:r>
              <a:rPr lang="en-US">
                <a:latin typeface="Century Gothic"/>
              </a:rPr>
              <a:t>Defining Quality </a:t>
            </a:r>
            <a:br>
              <a:rPr lang="en-US">
                <a:latin typeface="Century Gothic"/>
              </a:rPr>
            </a:br>
            <a:r>
              <a:rPr lang="en-US">
                <a:latin typeface="Century Gothic"/>
              </a:rPr>
              <a:t>Drop your reply in the Chat… </a:t>
            </a:r>
          </a:p>
        </p:txBody>
      </p:sp>
      <p:sp>
        <p:nvSpPr>
          <p:cNvPr id="3" name="Content Placeholder 2">
            <a:extLst>
              <a:ext uri="{FF2B5EF4-FFF2-40B4-BE49-F238E27FC236}">
                <a16:creationId xmlns:a16="http://schemas.microsoft.com/office/drawing/2014/main" id="{7DEE7207-7EE2-29FD-CEBD-CC9D1698A80B}"/>
              </a:ext>
            </a:extLst>
          </p:cNvPr>
          <p:cNvSpPr>
            <a:spLocks noGrp="1"/>
          </p:cNvSpPr>
          <p:nvPr>
            <p:ph sz="half" idx="1"/>
          </p:nvPr>
        </p:nvSpPr>
        <p:spPr>
          <a:xfrm>
            <a:off x="581193" y="2091932"/>
            <a:ext cx="5463211" cy="4599154"/>
          </a:xfrm>
        </p:spPr>
        <p:txBody>
          <a:bodyPr/>
          <a:lstStyle/>
          <a:p>
            <a:r>
              <a:rPr lang="en-US" sz="2400">
                <a:latin typeface="Century Gothic"/>
              </a:rPr>
              <a:t>Do you believe there needs to be clarity on how quality is measured? What needs to be clearer?</a:t>
            </a:r>
          </a:p>
          <a:p>
            <a:r>
              <a:rPr lang="en-US" sz="2400">
                <a:latin typeface="Century Gothic"/>
              </a:rPr>
              <a:t>How do you explain to new teachers how quality is measured?</a:t>
            </a:r>
          </a:p>
          <a:p>
            <a:r>
              <a:rPr lang="en-US" sz="2400">
                <a:latin typeface="Century Gothic"/>
              </a:rPr>
              <a:t>What essential needs or resources are required to produce quality? Why?</a:t>
            </a:r>
          </a:p>
          <a:p>
            <a:pPr marL="0" indent="0">
              <a:buNone/>
            </a:pPr>
            <a:endParaRPr lang="en-US">
              <a:latin typeface="Century Gothic"/>
            </a:endParaRPr>
          </a:p>
        </p:txBody>
      </p:sp>
      <p:sp>
        <p:nvSpPr>
          <p:cNvPr id="4" name="Content Placeholder 3">
            <a:extLst>
              <a:ext uri="{FF2B5EF4-FFF2-40B4-BE49-F238E27FC236}">
                <a16:creationId xmlns:a16="http://schemas.microsoft.com/office/drawing/2014/main" id="{15B023D7-BBFE-4A00-204E-89FFE8F0F85A}"/>
              </a:ext>
            </a:extLst>
          </p:cNvPr>
          <p:cNvSpPr>
            <a:spLocks noGrp="1"/>
          </p:cNvSpPr>
          <p:nvPr>
            <p:ph sz="half" idx="2"/>
          </p:nvPr>
        </p:nvSpPr>
        <p:spPr>
          <a:xfrm>
            <a:off x="6041572" y="1487887"/>
            <a:ext cx="5544855" cy="3891582"/>
          </a:xfrm>
        </p:spPr>
        <p:txBody>
          <a:bodyPr>
            <a:normAutofit/>
          </a:bodyPr>
          <a:lstStyle/>
          <a:p>
            <a:r>
              <a:rPr lang="en-US" sz="2400">
                <a:latin typeface="Century Gothic"/>
              </a:rPr>
              <a:t>What quality standard(s) in ECE programs are widely recognized and consistently applied?</a:t>
            </a:r>
          </a:p>
          <a:p>
            <a:r>
              <a:rPr lang="en-US" sz="2400">
                <a:latin typeface="Century Gothic"/>
              </a:rPr>
              <a:t>Are there any quality standards that are often overlooked and undervalued?</a:t>
            </a:r>
          </a:p>
        </p:txBody>
      </p:sp>
    </p:spTree>
    <p:extLst>
      <p:ext uri="{BB962C8B-B14F-4D97-AF65-F5344CB8AC3E}">
        <p14:creationId xmlns:p14="http://schemas.microsoft.com/office/powerpoint/2010/main" val="401724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
                <a:srgbClr val="1A3260"/>
              </a:buClr>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A8084A8-889E-491B-BDFE-D88686D6FE3F}"/>
              </a:ext>
            </a:extLst>
          </p:cNvPr>
          <p:cNvSpPr>
            <a:spLocks noGrp="1"/>
          </p:cNvSpPr>
          <p:nvPr>
            <p:ph type="title"/>
          </p:nvPr>
        </p:nvSpPr>
        <p:spPr>
          <a:xfrm>
            <a:off x="6766681" y="1111211"/>
            <a:ext cx="5003149" cy="4825409"/>
          </a:xfrm>
        </p:spPr>
        <p:txBody>
          <a:bodyPr anchor="ctr">
            <a:normAutofit fontScale="90000"/>
          </a:bodyPr>
          <a:lstStyle/>
          <a:p>
            <a:br>
              <a:rPr lang="en-US" sz="2000">
                <a:latin typeface="Abadi" panose="020B0604020104020204" pitchFamily="34" charset="0"/>
              </a:rPr>
            </a:br>
            <a:br>
              <a:rPr lang="en-US" sz="2000">
                <a:latin typeface="Abadi" panose="020B0604020104020204" pitchFamily="34" charset="0"/>
              </a:rPr>
            </a:br>
            <a:br>
              <a:rPr lang="en-US" sz="2400">
                <a:latin typeface="Century Gothic"/>
              </a:rPr>
            </a:br>
            <a:br>
              <a:rPr lang="en-US" sz="2400">
                <a:latin typeface="Century Gothic"/>
              </a:rPr>
            </a:br>
            <a:br>
              <a:rPr lang="en-US" sz="2400">
                <a:latin typeface="Century Gothic"/>
              </a:rPr>
            </a:br>
            <a:br>
              <a:rPr lang="en-US" sz="2400">
                <a:latin typeface="Century Gothic"/>
              </a:rPr>
            </a:br>
            <a:r>
              <a:rPr lang="en-US" sz="3600" b="1" err="1">
                <a:solidFill>
                  <a:schemeClr val="tx1"/>
                </a:solidFill>
                <a:latin typeface="Century Gothic"/>
              </a:rPr>
              <a:t>Kashmiera</a:t>
            </a:r>
            <a:r>
              <a:rPr lang="en-US" sz="3600" b="1">
                <a:solidFill>
                  <a:schemeClr val="tx1"/>
                </a:solidFill>
                <a:latin typeface="Century Gothic"/>
              </a:rPr>
              <a:t> </a:t>
            </a:r>
            <a:r>
              <a:rPr lang="en-US" sz="3600" b="1" err="1">
                <a:solidFill>
                  <a:schemeClr val="tx1"/>
                </a:solidFill>
                <a:latin typeface="Century Gothic"/>
              </a:rPr>
              <a:t>HaRris</a:t>
            </a:r>
            <a:r>
              <a:rPr lang="en-US" sz="3600" b="1">
                <a:solidFill>
                  <a:schemeClr val="tx1"/>
                </a:solidFill>
                <a:latin typeface="Century Gothic"/>
              </a:rPr>
              <a:t>,</a:t>
            </a:r>
            <a:br>
              <a:rPr lang="en-US" sz="2400">
                <a:solidFill>
                  <a:schemeClr val="tx1"/>
                </a:solidFill>
                <a:latin typeface="Century Gothic"/>
              </a:rPr>
            </a:br>
            <a:r>
              <a:rPr lang="en-US" sz="2400">
                <a:solidFill>
                  <a:schemeClr val="tx1"/>
                </a:solidFill>
                <a:latin typeface="Century Gothic"/>
              </a:rPr>
              <a:t>Executive Director, Secure Future Academy, Provider Council President</a:t>
            </a:r>
            <a:br>
              <a:rPr lang="en-US" sz="2400">
                <a:latin typeface="Century Gothic"/>
              </a:rPr>
            </a:br>
            <a:br>
              <a:rPr lang="en-US" sz="2400">
                <a:latin typeface="Century Gothic"/>
              </a:rPr>
            </a:br>
            <a:r>
              <a:rPr lang="en-US" sz="2400" u="sng">
                <a:solidFill>
                  <a:schemeClr val="tx1"/>
                </a:solidFill>
                <a:latin typeface="Century Gothic"/>
                <a:hlinkClick r:id="rId2">
                  <a:extLst>
                    <a:ext uri="{A12FA001-AC4F-418D-AE19-62706E023703}">
                      <ahyp:hlinkClr xmlns:ahyp="http://schemas.microsoft.com/office/drawing/2018/hyperlinkcolor" val="tx"/>
                    </a:ext>
                  </a:extLst>
                </a:hlinkClick>
              </a:rPr>
              <a:t>securefutureacademy1@gmail.com</a:t>
            </a:r>
            <a:br>
              <a:rPr lang="en-US" sz="2400">
                <a:latin typeface="Century Gothic"/>
              </a:rPr>
            </a:br>
            <a:br>
              <a:rPr lang="en-US" sz="2400">
                <a:latin typeface="Century Gothic"/>
              </a:rPr>
            </a:br>
            <a:r>
              <a:rPr lang="en-US" sz="3600" b="1">
                <a:solidFill>
                  <a:schemeClr val="tx1"/>
                </a:solidFill>
                <a:latin typeface="Century Gothic"/>
              </a:rPr>
              <a:t>Dawn Nock, </a:t>
            </a:r>
            <a:r>
              <a:rPr lang="en-US" sz="3600" b="1" err="1">
                <a:solidFill>
                  <a:schemeClr val="tx1"/>
                </a:solidFill>
                <a:latin typeface="Century Gothic"/>
              </a:rPr>
              <a:t>M.Ed</a:t>
            </a:r>
            <a:br>
              <a:rPr lang="en-US" sz="2400">
                <a:latin typeface="Century Gothic"/>
              </a:rPr>
            </a:br>
            <a:r>
              <a:rPr lang="en-US" sz="2400">
                <a:solidFill>
                  <a:schemeClr val="tx1"/>
                </a:solidFill>
                <a:latin typeface="Century Gothic"/>
              </a:rPr>
              <a:t>Provider Council Coordinator</a:t>
            </a:r>
            <a:br>
              <a:rPr lang="en-US" sz="2400">
                <a:latin typeface="Century Gothic"/>
              </a:rPr>
            </a:br>
            <a:br>
              <a:rPr lang="en-US" sz="2400">
                <a:latin typeface="Century Gothic"/>
              </a:rPr>
            </a:br>
            <a:r>
              <a:rPr lang="en-US" sz="2400">
                <a:solidFill>
                  <a:schemeClr val="tx1"/>
                </a:solidFill>
                <a:latin typeface="Century Gothic"/>
                <a:hlinkClick r:id="rId3">
                  <a:extLst>
                    <a:ext uri="{A12FA001-AC4F-418D-AE19-62706E023703}">
                      <ahyp:hlinkClr xmlns:ahyp="http://schemas.microsoft.com/office/drawing/2018/hyperlinkcolor" val="tx"/>
                    </a:ext>
                  </a:extLst>
                </a:hlinkClick>
              </a:rPr>
              <a:t>dawnn@childrenfirstpa.org</a:t>
            </a:r>
            <a:br>
              <a:rPr lang="en-US" sz="2400">
                <a:latin typeface="Abadi" panose="020B0604020104020204" pitchFamily="34" charset="0"/>
              </a:rPr>
            </a:br>
            <a:br>
              <a:rPr lang="en-US" sz="2400">
                <a:latin typeface="Century Gothic" panose="020B0502020202020204" pitchFamily="34" charset="0"/>
              </a:rPr>
            </a:br>
            <a:br>
              <a:rPr lang="en-US" sz="2400">
                <a:latin typeface="Century Gothic" panose="020B0502020202020204" pitchFamily="34" charset="0"/>
              </a:rPr>
            </a:br>
            <a:br>
              <a:rPr lang="en-US" sz="2400">
                <a:latin typeface="Century Gothic" panose="020B0502020202020204" pitchFamily="34" charset="0"/>
              </a:rPr>
            </a:br>
            <a:br>
              <a:rPr lang="en-US" sz="2400">
                <a:latin typeface="Century Gothic" panose="020B0502020202020204" pitchFamily="34" charset="0"/>
              </a:rPr>
            </a:br>
            <a:br>
              <a:rPr lang="en-US" sz="2400">
                <a:latin typeface="Century Gothic" panose="020B0502020202020204" pitchFamily="34" charset="0"/>
              </a:rPr>
            </a:br>
            <a:endParaRPr lang="en-US" sz="2400">
              <a:solidFill>
                <a:schemeClr val="tx1"/>
              </a:solidFill>
              <a:latin typeface="Century Gothic" panose="020B0502020202020204" pitchFamily="34" charset="0"/>
            </a:endParaRPr>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Content Placeholder 4">
            <a:extLst>
              <a:ext uri="{FF2B5EF4-FFF2-40B4-BE49-F238E27FC236}">
                <a16:creationId xmlns:a16="http://schemas.microsoft.com/office/drawing/2014/main" id="{AECE177F-2AC3-84CD-D5EA-477E449B7052}"/>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847175" y="1971524"/>
            <a:ext cx="4401386" cy="2929465"/>
          </a:xfrm>
          <a:ln w="57150">
            <a:noFill/>
          </a:ln>
        </p:spPr>
      </p:pic>
    </p:spTree>
    <p:extLst>
      <p:ext uri="{BB962C8B-B14F-4D97-AF65-F5344CB8AC3E}">
        <p14:creationId xmlns:p14="http://schemas.microsoft.com/office/powerpoint/2010/main" val="3129598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Poster, Print Happy Retirement Banner - Vector Illustration - Isolated On  White Background, 60x22.5 cm">
            <a:extLst>
              <a:ext uri="{FF2B5EF4-FFF2-40B4-BE49-F238E27FC236}">
                <a16:creationId xmlns:a16="http://schemas.microsoft.com/office/drawing/2014/main" id="{78EB99F5-CBD6-8CA5-11C7-13C8121F3F9F}"/>
              </a:ext>
            </a:extLst>
          </p:cNvPr>
          <p:cNvPicPr>
            <a:picLocks noChangeAspect="1"/>
          </p:cNvPicPr>
          <p:nvPr/>
        </p:nvPicPr>
        <p:blipFill>
          <a:blip r:embed="rId2"/>
          <a:srcRect l="1895" r="1672" b="-510"/>
          <a:stretch/>
        </p:blipFill>
        <p:spPr>
          <a:xfrm>
            <a:off x="234042" y="2721"/>
            <a:ext cx="11778032" cy="4658214"/>
          </a:xfrm>
          <a:prstGeom prst="rect">
            <a:avLst/>
          </a:prstGeom>
        </p:spPr>
      </p:pic>
      <p:sp>
        <p:nvSpPr>
          <p:cNvPr id="3" name="Title 2">
            <a:extLst>
              <a:ext uri="{FF2B5EF4-FFF2-40B4-BE49-F238E27FC236}">
                <a16:creationId xmlns:a16="http://schemas.microsoft.com/office/drawing/2014/main" id="{3BE5D089-E4EF-45A6-97DB-43B6BF81D6B3}"/>
              </a:ext>
            </a:extLst>
          </p:cNvPr>
          <p:cNvSpPr>
            <a:spLocks noGrp="1"/>
          </p:cNvSpPr>
          <p:nvPr>
            <p:ph type="title"/>
          </p:nvPr>
        </p:nvSpPr>
        <p:spPr>
          <a:xfrm rot="180000">
            <a:off x="6908513" y="1733865"/>
            <a:ext cx="5260188" cy="947511"/>
          </a:xfrm>
          <a:solidFill>
            <a:schemeClr val="accent6"/>
          </a:solidFill>
        </p:spPr>
        <p:txBody>
          <a:bodyPr vert="horz" lIns="91440" tIns="45720" rIns="91440" bIns="45720" rtlCol="0" anchor="ctr">
            <a:normAutofit fontScale="90000"/>
          </a:bodyPr>
          <a:lstStyle/>
          <a:p>
            <a:pPr algn="ctr"/>
            <a:r>
              <a:rPr lang="en-US" sz="3600">
                <a:latin typeface="Century Gothic"/>
              </a:rPr>
              <a:t>Congratulations, Shawn!</a:t>
            </a:r>
            <a:endParaRPr lang="en-US"/>
          </a:p>
        </p:txBody>
      </p:sp>
      <p:pic>
        <p:nvPicPr>
          <p:cNvPr id="6" name="Picture 5" descr="A person smiling at camera&#10;&#10;AI-generated content may be incorrect.">
            <a:extLst>
              <a:ext uri="{FF2B5EF4-FFF2-40B4-BE49-F238E27FC236}">
                <a16:creationId xmlns:a16="http://schemas.microsoft.com/office/drawing/2014/main" id="{E7C89AB7-7164-A4A6-EC86-ED157592A8FB}"/>
              </a:ext>
            </a:extLst>
          </p:cNvPr>
          <p:cNvPicPr>
            <a:picLocks noChangeAspect="1"/>
          </p:cNvPicPr>
          <p:nvPr/>
        </p:nvPicPr>
        <p:blipFill>
          <a:blip r:embed="rId3"/>
          <a:stretch>
            <a:fillRect/>
          </a:stretch>
        </p:blipFill>
        <p:spPr>
          <a:xfrm rot="480000">
            <a:off x="8033657" y="2936421"/>
            <a:ext cx="3438042" cy="34616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descr="A person holding a green sign with a person and person standing behind&#10;&#10;AI-generated content may be incorrect.">
            <a:extLst>
              <a:ext uri="{FF2B5EF4-FFF2-40B4-BE49-F238E27FC236}">
                <a16:creationId xmlns:a16="http://schemas.microsoft.com/office/drawing/2014/main" id="{F5D0BE5F-7952-5536-4B35-E95D72034729}"/>
              </a:ext>
            </a:extLst>
          </p:cNvPr>
          <p:cNvPicPr>
            <a:picLocks noChangeAspect="1"/>
          </p:cNvPicPr>
          <p:nvPr/>
        </p:nvPicPr>
        <p:blipFill>
          <a:blip r:embed="rId4"/>
          <a:srcRect l="-1283" t="5586" r="19943" b="4580"/>
          <a:stretch/>
        </p:blipFill>
        <p:spPr>
          <a:xfrm>
            <a:off x="237368" y="3696586"/>
            <a:ext cx="2125892" cy="30213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descr="A group of people in a room&#10;&#10;AI-generated content may be incorrect.">
            <a:extLst>
              <a:ext uri="{FF2B5EF4-FFF2-40B4-BE49-F238E27FC236}">
                <a16:creationId xmlns:a16="http://schemas.microsoft.com/office/drawing/2014/main" id="{A6A7135B-5D36-82FC-8354-0AAF587D1B7A}"/>
              </a:ext>
            </a:extLst>
          </p:cNvPr>
          <p:cNvPicPr>
            <a:picLocks noChangeAspect="1"/>
          </p:cNvPicPr>
          <p:nvPr/>
        </p:nvPicPr>
        <p:blipFill>
          <a:blip r:embed="rId5"/>
          <a:stretch>
            <a:fillRect/>
          </a:stretch>
        </p:blipFill>
        <p:spPr>
          <a:xfrm>
            <a:off x="59870" y="1602921"/>
            <a:ext cx="4653644" cy="20773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descr="A group of women standing on stairs&#10;&#10;AI-generated content may be incorrect.">
            <a:extLst>
              <a:ext uri="{FF2B5EF4-FFF2-40B4-BE49-F238E27FC236}">
                <a16:creationId xmlns:a16="http://schemas.microsoft.com/office/drawing/2014/main" id="{D06762D3-2A03-B732-5509-4618B53FA480}"/>
              </a:ext>
            </a:extLst>
          </p:cNvPr>
          <p:cNvPicPr>
            <a:picLocks noChangeAspect="1"/>
          </p:cNvPicPr>
          <p:nvPr/>
        </p:nvPicPr>
        <p:blipFill>
          <a:blip r:embed="rId6"/>
          <a:srcRect l="10397" t="14456" r="10092" b="14407"/>
          <a:stretch/>
        </p:blipFill>
        <p:spPr>
          <a:xfrm rot="360000">
            <a:off x="3773941" y="1592037"/>
            <a:ext cx="3323118" cy="22404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descr="A group of people posing for a photo&#10;&#10;AI-generated content may be incorrect.">
            <a:extLst>
              <a:ext uri="{FF2B5EF4-FFF2-40B4-BE49-F238E27FC236}">
                <a16:creationId xmlns:a16="http://schemas.microsoft.com/office/drawing/2014/main" id="{4C8B955F-DD75-A492-C421-84ED67545164}"/>
              </a:ext>
            </a:extLst>
          </p:cNvPr>
          <p:cNvPicPr>
            <a:picLocks noChangeAspect="1"/>
          </p:cNvPicPr>
          <p:nvPr/>
        </p:nvPicPr>
        <p:blipFill>
          <a:blip r:embed="rId7"/>
          <a:srcRect l="5134" t="12000" r="8802" b="-1097"/>
          <a:stretch/>
        </p:blipFill>
        <p:spPr>
          <a:xfrm rot="420000">
            <a:off x="2709635" y="3706554"/>
            <a:ext cx="5102649" cy="29998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636917215"/>
      </p:ext>
    </p:ext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posing for a photo&#10;&#10;AI-generated content may be incorrect.">
            <a:extLst>
              <a:ext uri="{FF2B5EF4-FFF2-40B4-BE49-F238E27FC236}">
                <a16:creationId xmlns:a16="http://schemas.microsoft.com/office/drawing/2014/main" id="{E301B422-F515-7607-50BB-668014A109A2}"/>
              </a:ext>
            </a:extLst>
          </p:cNvPr>
          <p:cNvPicPr>
            <a:picLocks noChangeAspect="1"/>
          </p:cNvPicPr>
          <p:nvPr/>
        </p:nvPicPr>
        <p:blipFill>
          <a:blip r:embed="rId2"/>
          <a:srcRect l="15711" t="12847" r="212" b="-1398"/>
          <a:stretch/>
        </p:blipFill>
        <p:spPr>
          <a:xfrm rot="6120000">
            <a:off x="9255019" y="643723"/>
            <a:ext cx="2768998" cy="21282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3" descr="A group of women wearing glasses and a mask&#10;&#10;AI-generated content may be incorrect.">
            <a:extLst>
              <a:ext uri="{FF2B5EF4-FFF2-40B4-BE49-F238E27FC236}">
                <a16:creationId xmlns:a16="http://schemas.microsoft.com/office/drawing/2014/main" id="{1A9E4A6B-6E46-351B-A98C-9BC0F200604A}"/>
              </a:ext>
            </a:extLst>
          </p:cNvPr>
          <p:cNvPicPr>
            <a:picLocks noChangeAspect="1"/>
          </p:cNvPicPr>
          <p:nvPr/>
        </p:nvPicPr>
        <p:blipFill>
          <a:blip r:embed="rId3"/>
          <a:stretch>
            <a:fillRect/>
          </a:stretch>
        </p:blipFill>
        <p:spPr>
          <a:xfrm rot="360000">
            <a:off x="3619500" y="231321"/>
            <a:ext cx="5565322" cy="27690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TextBox 11">
            <a:extLst>
              <a:ext uri="{FF2B5EF4-FFF2-40B4-BE49-F238E27FC236}">
                <a16:creationId xmlns:a16="http://schemas.microsoft.com/office/drawing/2014/main" id="{89381228-C15C-B9E2-C1D4-63156DE2CC28}"/>
              </a:ext>
            </a:extLst>
          </p:cNvPr>
          <p:cNvSpPr txBox="1"/>
          <p:nvPr/>
        </p:nvSpPr>
        <p:spPr>
          <a:xfrm>
            <a:off x="196970" y="2092339"/>
            <a:ext cx="2855451" cy="2677656"/>
          </a:xfrm>
          <a:prstGeom prst="rect">
            <a:avLst/>
          </a:prstGeom>
          <a:solidFill>
            <a:srgbClr val="FFF38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Century Gothic"/>
              </a:rPr>
              <a:t>THANK YOU, SHAWN!</a:t>
            </a:r>
          </a:p>
          <a:p>
            <a:endParaRPr lang="en-US" sz="1600">
              <a:latin typeface="Century Gothic"/>
            </a:endParaRPr>
          </a:p>
          <a:p>
            <a:r>
              <a:rPr lang="en-US" sz="1600">
                <a:latin typeface="Century Gothic"/>
                <a:ea typeface="+mn-lt"/>
                <a:cs typeface="+mn-lt"/>
              </a:rPr>
              <a:t>You will be dearly missed!</a:t>
            </a:r>
            <a:endParaRPr lang="en-US" sz="1600">
              <a:latin typeface="Century Gothic"/>
            </a:endParaRPr>
          </a:p>
          <a:p>
            <a:endParaRPr lang="en-US" sz="1600">
              <a:latin typeface="Century Gothic"/>
            </a:endParaRPr>
          </a:p>
          <a:p>
            <a:r>
              <a:rPr lang="en-US" sz="1600">
                <a:latin typeface="Century Gothic"/>
              </a:rPr>
              <a:t>Wishing you endless joy, relaxation, and fulfillment in this exciting new chapter of your life.</a:t>
            </a:r>
          </a:p>
          <a:p>
            <a:endParaRPr lang="en-US" sz="1600">
              <a:latin typeface="Century Gothic"/>
            </a:endParaRPr>
          </a:p>
          <a:p>
            <a:r>
              <a:rPr lang="en-US" sz="2000" b="1">
                <a:latin typeface="Century Gothic"/>
              </a:rPr>
              <a:t>Happy Retirement!</a:t>
            </a:r>
            <a:endParaRPr lang="en-US" sz="2000" b="1"/>
          </a:p>
        </p:txBody>
      </p:sp>
      <p:pic>
        <p:nvPicPr>
          <p:cNvPr id="7" name="Picture 6" descr="A person standing in front of a sign&#10;&#10;AI-generated content may be incorrect.">
            <a:extLst>
              <a:ext uri="{FF2B5EF4-FFF2-40B4-BE49-F238E27FC236}">
                <a16:creationId xmlns:a16="http://schemas.microsoft.com/office/drawing/2014/main" id="{9B57DB82-DD9F-1EC1-7B83-102A07296BDB}"/>
              </a:ext>
            </a:extLst>
          </p:cNvPr>
          <p:cNvPicPr>
            <a:picLocks noChangeAspect="1"/>
          </p:cNvPicPr>
          <p:nvPr/>
        </p:nvPicPr>
        <p:blipFill>
          <a:blip r:embed="rId4"/>
          <a:stretch>
            <a:fillRect/>
          </a:stretch>
        </p:blipFill>
        <p:spPr>
          <a:xfrm rot="180000">
            <a:off x="3284838" y="2716914"/>
            <a:ext cx="3013983" cy="38970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A group of people posing for a photo&#10;&#10;AI-generated content may be incorrect.">
            <a:extLst>
              <a:ext uri="{FF2B5EF4-FFF2-40B4-BE49-F238E27FC236}">
                <a16:creationId xmlns:a16="http://schemas.microsoft.com/office/drawing/2014/main" id="{32F87671-7A69-25D7-E9F8-8D9F0C4EE679}"/>
              </a:ext>
            </a:extLst>
          </p:cNvPr>
          <p:cNvPicPr>
            <a:picLocks noChangeAspect="1"/>
          </p:cNvPicPr>
          <p:nvPr/>
        </p:nvPicPr>
        <p:blipFill>
          <a:blip r:embed="rId5"/>
          <a:srcRect l="-124" t="-13" r="3372" b="19345"/>
          <a:stretch/>
        </p:blipFill>
        <p:spPr>
          <a:xfrm rot="540000">
            <a:off x="6646113" y="2731848"/>
            <a:ext cx="5298679" cy="37411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471936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15"/>
          <p:cNvSpPr txBox="1">
            <a:spLocks noGrp="1"/>
          </p:cNvSpPr>
          <p:nvPr>
            <p:ph type="title"/>
          </p:nvPr>
        </p:nvSpPr>
        <p:spPr>
          <a:xfrm>
            <a:off x="406400" y="729658"/>
            <a:ext cx="11323609" cy="988332"/>
          </a:xfrm>
          <a:prstGeom prst="rect">
            <a:avLst/>
          </a:prstGeom>
          <a:noFill/>
          <a:ln>
            <a:noFill/>
          </a:ln>
        </p:spPr>
        <p:txBody>
          <a:bodyPr spcFirstLastPara="1" wrap="square" lIns="91425" tIns="45700" rIns="91425" bIns="45700" anchor="ctr" anchorCtr="0">
            <a:normAutofit/>
          </a:bodyPr>
          <a:lstStyle/>
          <a:p>
            <a:pPr algn="ctr">
              <a:buSzPts val="2800"/>
            </a:pPr>
            <a:r>
              <a:rPr lang="en-US" sz="2400"/>
              <a:t>                                                     </a:t>
            </a:r>
            <a:r>
              <a:rPr lang="en-US" sz="2400" b="1"/>
              <a:t>2025 SEPECC COMMITTEE VOLUNTEERS </a:t>
            </a:r>
            <a:endParaRPr sz="2400" b="1"/>
          </a:p>
        </p:txBody>
      </p:sp>
      <p:sp>
        <p:nvSpPr>
          <p:cNvPr id="401" name="Google Shape;401;p15"/>
          <p:cNvSpPr txBox="1"/>
          <p:nvPr/>
        </p:nvSpPr>
        <p:spPr>
          <a:xfrm>
            <a:off x="404450" y="3424274"/>
            <a:ext cx="3535473" cy="341627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sng" strike="noStrike" kern="1200" cap="none" spc="0" normalizeH="0" baseline="0" noProof="0">
                <a:ln>
                  <a:noFill/>
                </a:ln>
                <a:solidFill>
                  <a:srgbClr val="000000"/>
                </a:solidFill>
                <a:effectLst/>
                <a:uLnTx/>
                <a:uFillTx/>
                <a:latin typeface="Century Gothic"/>
                <a:ea typeface="Century Gothic"/>
                <a:cs typeface="Century Gothic"/>
                <a:sym typeface="Century Gothic"/>
              </a:rPr>
              <a:t>Steering Committee</a:t>
            </a: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a:t>
            </a:r>
            <a:endPar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endParaRPr>
          </a:p>
          <a:p>
            <a:pPr marL="0" marR="0" lvl="0" indent="0" algn="l" defTabSz="914400" rtl="0" eaLnBrk="1" fontAlgn="auto" latinLnBrk="0" hangingPunct="1">
              <a:lnSpc>
                <a:spcPct val="100000"/>
              </a:lnSpc>
              <a:spcBef>
                <a:spcPts val="0"/>
              </a:spcBef>
              <a:spcAft>
                <a:spcPts val="0"/>
              </a:spcAft>
              <a:buClrTx/>
              <a:buSzPts val="1800"/>
              <a:buFontTx/>
              <a:buNone/>
              <a:tabLst/>
              <a:defRPr/>
            </a:pP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Zakiyyah Boone(Co-Chair)</a:t>
            </a:r>
            <a:endPar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endParaRPr>
          </a:p>
          <a:p>
            <a:pPr>
              <a:defRPr/>
            </a:pPr>
            <a:r>
              <a:rPr lang="en-US">
                <a:solidFill>
                  <a:srgbClr val="000000"/>
                </a:solidFill>
                <a:latin typeface="Century Gothic"/>
                <a:ea typeface="Century Gothic"/>
                <a:cs typeface="Century Gothic"/>
                <a:sym typeface="Century Gothic"/>
              </a:rPr>
              <a:t>Jackie Groetsch</a:t>
            </a:r>
            <a:endParaRPr lang="en-US">
              <a:solidFill>
                <a:srgbClr val="000000"/>
              </a:solidFill>
              <a:latin typeface="Century Gothic"/>
              <a:ea typeface="Century Gothic"/>
              <a:cs typeface="Century Gothic"/>
            </a:endParaRPr>
          </a:p>
          <a:p>
            <a:pPr>
              <a:defRPr/>
            </a:pPr>
            <a:r>
              <a:rPr lang="en-US">
                <a:latin typeface="Century Gothic"/>
                <a:ea typeface="Century Gothic"/>
                <a:cs typeface="Century Gothic"/>
              </a:rPr>
              <a:t>Melody Connell</a:t>
            </a:r>
          </a:p>
          <a:p>
            <a:pPr>
              <a:defRPr/>
            </a:pPr>
            <a:r>
              <a:rPr lang="en-US">
                <a:latin typeface="Century Gothic"/>
                <a:ea typeface="Century Gothic"/>
                <a:cs typeface="Century Gothic"/>
              </a:rPr>
              <a:t>Kia Douglass</a:t>
            </a:r>
          </a:p>
          <a:p>
            <a:pPr>
              <a:defRPr/>
            </a:pPr>
            <a:r>
              <a:rPr lang="en-US" err="1">
                <a:latin typeface="Century Gothic"/>
              </a:rPr>
              <a:t>Latonta</a:t>
            </a:r>
            <a:r>
              <a:rPr lang="en-US">
                <a:latin typeface="Century Gothic"/>
              </a:rPr>
              <a:t> Godboldt</a:t>
            </a:r>
            <a:endParaRPr lang="en-US"/>
          </a:p>
          <a:p>
            <a:pPr>
              <a:defRPr/>
            </a:pPr>
            <a:r>
              <a:rPr lang="en-US">
                <a:latin typeface="Century Gothic"/>
                <a:ea typeface="Century Gothic"/>
                <a:cs typeface="Century Gothic"/>
                <a:sym typeface="Century Gothic"/>
              </a:rPr>
              <a:t>Laverne</a:t>
            </a:r>
            <a:r>
              <a:rPr kumimoji="0" lang="en-US" sz="1800" b="0" i="0" u="none" strike="noStrike" kern="1200" cap="none" spc="0" normalizeH="0" baseline="0" noProof="0">
                <a:ln>
                  <a:noFill/>
                </a:ln>
                <a:effectLst/>
                <a:uLnTx/>
                <a:uFillTx/>
                <a:latin typeface="Century Gothic"/>
                <a:ea typeface="Century Gothic"/>
                <a:cs typeface="Century Gothic"/>
                <a:sym typeface="Century Gothic"/>
              </a:rPr>
              <a:t> Cheeseboro </a:t>
            </a:r>
            <a:endParaRPr sz="1800" b="0" i="0" u="none" strike="noStrike" kern="1200" cap="none" spc="0" normalizeH="0" baseline="0" noProof="0">
              <a:ln>
                <a:noFill/>
              </a:ln>
              <a:effectLst/>
              <a:uLnTx/>
              <a:uFillTx/>
              <a:latin typeface="Century Gothic"/>
              <a:ea typeface="Century Gothic"/>
              <a:cs typeface="Century Gothic"/>
            </a:endParaRPr>
          </a:p>
          <a:p>
            <a:pPr>
              <a:defRPr/>
            </a:pPr>
            <a:r>
              <a:rPr lang="en-US">
                <a:latin typeface="Century Gothic"/>
                <a:ea typeface="Century Gothic"/>
                <a:cs typeface="Century Gothic"/>
                <a:sym typeface="Century Gothic"/>
              </a:rPr>
              <a:t>Mary Graham</a:t>
            </a:r>
            <a:endParaRPr lang="en-US">
              <a:latin typeface="Arial"/>
              <a:ea typeface="Century Gothic"/>
              <a:cs typeface="Arial"/>
            </a:endParaRPr>
          </a:p>
          <a:p>
            <a:pPr>
              <a:defRPr/>
            </a:pPr>
            <a:r>
              <a:rPr lang="en-US">
                <a:latin typeface="Century Gothic"/>
                <a:ea typeface="Century Gothic"/>
                <a:cs typeface="Century Gothic"/>
                <a:sym typeface="Century Gothic"/>
              </a:rPr>
              <a:t>Melanie Brennan</a:t>
            </a:r>
            <a:endParaRPr lang="en-US">
              <a:cs typeface="Arial"/>
            </a:endParaRPr>
          </a:p>
          <a:p>
            <a:pPr>
              <a:defRPr/>
            </a:pPr>
            <a:r>
              <a:rPr lang="en-US">
                <a:latin typeface="Century Gothic"/>
              </a:rPr>
              <a:t>Minette Taylor </a:t>
            </a:r>
            <a:endParaRPr lang="en-US"/>
          </a:p>
          <a:p>
            <a:pPr>
              <a:defRPr/>
            </a:pPr>
            <a:r>
              <a:rPr lang="en-US">
                <a:solidFill>
                  <a:srgbClr val="000000"/>
                </a:solidFill>
                <a:latin typeface="Century Gothic"/>
              </a:rPr>
              <a:t>Sharon McClafferty</a:t>
            </a:r>
            <a:endParaRPr lang="en-US"/>
          </a:p>
          <a:p>
            <a:pPr marL="0" marR="0" lvl="0" indent="0" algn="l" defTabSz="914400">
              <a:lnSpc>
                <a:spcPct val="100000"/>
              </a:lnSpc>
              <a:spcBef>
                <a:spcPts val="0"/>
              </a:spcBef>
              <a:spcAft>
                <a:spcPts val="0"/>
              </a:spcAft>
              <a:buSzPts val="1800"/>
              <a:buFontTx/>
              <a:buNone/>
              <a:tabLst/>
              <a:defRPr/>
            </a:pPr>
            <a:r>
              <a:rPr kumimoji="0" lang="en-US" sz="1800" b="0" i="0" u="none" strike="noStrike" kern="1200" cap="none" spc="0" normalizeH="0" baseline="0" noProof="0" err="1">
                <a:ln>
                  <a:noFill/>
                </a:ln>
                <a:solidFill>
                  <a:srgbClr val="000000"/>
                </a:solidFill>
                <a:effectLst/>
                <a:uLnTx/>
                <a:uFillTx/>
                <a:latin typeface="Century Gothic"/>
                <a:ea typeface="Century Gothic"/>
                <a:cs typeface="Century Gothic"/>
                <a:sym typeface="Century Gothic"/>
              </a:rPr>
              <a:t>Shineal</a:t>
            </a: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Hunter </a:t>
            </a:r>
            <a:endParaRPr sz="1800" b="0" i="0" u="none" strike="noStrike" kern="1200" cap="none" spc="0" normalizeH="0" baseline="0" noProof="0">
              <a:ln>
                <a:noFill/>
              </a:ln>
              <a:solidFill>
                <a:srgbClr val="000000"/>
              </a:solidFill>
              <a:effectLst/>
              <a:uLnTx/>
              <a:uFillTx/>
              <a:latin typeface="Century Gothic"/>
              <a:ea typeface="Century Gothic"/>
              <a:cs typeface="Century Gothic"/>
            </a:endParaRPr>
          </a:p>
        </p:txBody>
      </p:sp>
      <p:sp>
        <p:nvSpPr>
          <p:cNvPr id="402" name="Google Shape;402;p15"/>
          <p:cNvSpPr txBox="1"/>
          <p:nvPr/>
        </p:nvSpPr>
        <p:spPr>
          <a:xfrm>
            <a:off x="6518688" y="2416390"/>
            <a:ext cx="2743199" cy="230828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sng" strike="noStrike" kern="1200" cap="none" spc="0" normalizeH="0" baseline="0" noProof="0">
                <a:ln>
                  <a:noFill/>
                </a:ln>
                <a:solidFill>
                  <a:srgbClr val="000000"/>
                </a:solidFill>
                <a:effectLst/>
                <a:uLnTx/>
                <a:uFillTx/>
                <a:latin typeface="Century Gothic"/>
                <a:ea typeface="Century Gothic"/>
                <a:cs typeface="Century Gothic"/>
                <a:sym typeface="Century Gothic"/>
              </a:rPr>
              <a:t>Advisory Council</a:t>
            </a: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a:t>
            </a:r>
            <a:endParaRPr lang="en-US" sz="1800" b="0" i="0" u="none" strike="noStrike" kern="1200" cap="none" spc="0" normalizeH="0" baseline="0" noProof="0">
              <a:ln>
                <a:noFill/>
              </a:ln>
              <a:solidFill>
                <a:srgbClr val="000000"/>
              </a:solidFill>
              <a:effectLst/>
              <a:uLnTx/>
              <a:uFillTx/>
              <a:latin typeface="Century Gothic"/>
              <a:ea typeface="Century Gothic"/>
              <a:cs typeface="Century Gothic"/>
            </a:endParaRPr>
          </a:p>
          <a:p>
            <a:pPr>
              <a:defRPr/>
            </a:pPr>
            <a:r>
              <a:rPr lang="en-US">
                <a:solidFill>
                  <a:srgbClr val="000000"/>
                </a:solidFill>
                <a:latin typeface="Century Gothic"/>
                <a:ea typeface="Century Gothic"/>
                <a:cs typeface="Century Gothic"/>
                <a:sym typeface="Century Gothic"/>
              </a:rPr>
              <a:t>Diane Getzinger</a:t>
            </a:r>
            <a:endParaRPr lang="en-US">
              <a:solidFill>
                <a:srgbClr val="000000"/>
              </a:solidFill>
              <a:latin typeface="Century Gothic"/>
              <a:ea typeface="Century Gothic"/>
              <a:cs typeface="Century Gothic"/>
            </a:endParaRPr>
          </a:p>
          <a:p>
            <a:pPr>
              <a:defRPr/>
            </a:pPr>
            <a:r>
              <a:rPr lang="en-US">
                <a:solidFill>
                  <a:srgbClr val="000000"/>
                </a:solidFill>
                <a:latin typeface="Century Gothic"/>
              </a:rPr>
              <a:t>Elizabeth Ozer </a:t>
            </a:r>
          </a:p>
          <a:p>
            <a:pPr>
              <a:defRPr/>
            </a:pPr>
            <a:r>
              <a:rPr lang="en-US">
                <a:solidFill>
                  <a:srgbClr val="000000"/>
                </a:solidFill>
                <a:latin typeface="Century Gothic"/>
              </a:rPr>
              <a:t>Khadijah Sabir </a:t>
            </a:r>
          </a:p>
          <a:p>
            <a:pPr>
              <a:defRPr/>
            </a:pPr>
            <a:r>
              <a:rPr lang="en-US">
                <a:solidFill>
                  <a:srgbClr val="000000"/>
                </a:solidFill>
                <a:latin typeface="Century Gothic"/>
              </a:rPr>
              <a:t>Maddy Malis </a:t>
            </a:r>
            <a:endParaRPr lang="en-US">
              <a:cs typeface="Arial"/>
            </a:endParaRPr>
          </a:p>
          <a:p>
            <a:pPr>
              <a:defRPr/>
            </a:pPr>
            <a:r>
              <a:rPr lang="en-US" err="1">
                <a:solidFill>
                  <a:srgbClr val="000000"/>
                </a:solidFill>
                <a:latin typeface="Century Gothic"/>
              </a:rPr>
              <a:t>MaryKay</a:t>
            </a:r>
            <a:r>
              <a:rPr lang="en-US">
                <a:solidFill>
                  <a:srgbClr val="000000"/>
                </a:solidFill>
                <a:latin typeface="Century Gothic"/>
              </a:rPr>
              <a:t> Mahar </a:t>
            </a:r>
            <a:endParaRPr lang="en-US">
              <a:cs typeface="Arial"/>
            </a:endParaRPr>
          </a:p>
          <a:p>
            <a:pPr>
              <a:defRPr/>
            </a:pPr>
            <a:r>
              <a:rPr lang="en-US">
                <a:solidFill>
                  <a:srgbClr val="000000"/>
                </a:solidFill>
                <a:latin typeface="Century Gothic"/>
                <a:ea typeface="Century Gothic"/>
                <a:cs typeface="Century Gothic"/>
                <a:sym typeface="Century Gothic"/>
              </a:rPr>
              <a:t>Norma</a:t>
            </a: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Finkelstein  </a:t>
            </a:r>
            <a:endParaRPr sz="1800" b="0" i="0" u="none" strike="noStrike" kern="1200" cap="none" spc="0" normalizeH="0" baseline="0" noProof="0">
              <a:ln>
                <a:noFill/>
              </a:ln>
              <a:solidFill>
                <a:srgbClr val="000000"/>
              </a:solidFill>
              <a:effectLst/>
              <a:uLnTx/>
              <a:uFillTx/>
              <a:latin typeface="Century Gothic"/>
              <a:ea typeface="Century Gothic"/>
              <a:cs typeface="Century Gothic"/>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Pamela Haines </a:t>
            </a:r>
            <a:endParaRPr sz="1800" b="0" i="0" u="none" strike="noStrike" kern="1200" cap="none" spc="0" normalizeH="0" baseline="0" noProof="0">
              <a:ln>
                <a:noFill/>
              </a:ln>
              <a:solidFill>
                <a:srgbClr val="000000"/>
              </a:solidFill>
              <a:effectLst/>
              <a:uLnTx/>
              <a:uFillTx/>
              <a:latin typeface="Century Gothic"/>
              <a:ea typeface="Century Gothic"/>
              <a:cs typeface="Century Gothic"/>
            </a:endParaRPr>
          </a:p>
        </p:txBody>
      </p:sp>
      <p:sp>
        <p:nvSpPr>
          <p:cNvPr id="403" name="Google Shape;403;p15"/>
          <p:cNvSpPr txBox="1"/>
          <p:nvPr/>
        </p:nvSpPr>
        <p:spPr>
          <a:xfrm>
            <a:off x="3632813" y="2874946"/>
            <a:ext cx="3332540" cy="369327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sng" strike="noStrike" kern="1200" cap="none" spc="0" normalizeH="0" baseline="0" noProof="0">
                <a:ln>
                  <a:noFill/>
                </a:ln>
                <a:solidFill>
                  <a:srgbClr val="000000"/>
                </a:solidFill>
                <a:effectLst/>
                <a:uLnTx/>
                <a:uFillTx/>
                <a:latin typeface="Century Gothic"/>
                <a:ea typeface="Century Gothic"/>
                <a:cs typeface="Century Gothic"/>
                <a:sym typeface="Century Gothic"/>
              </a:rPr>
              <a:t>Advocacy Workgroup</a:t>
            </a:r>
            <a:endParaRPr kumimoji="0"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a:p>
            <a:pPr>
              <a:defRPr/>
            </a:pPr>
            <a:r>
              <a:rPr lang="en-US">
                <a:solidFill>
                  <a:srgbClr val="000000"/>
                </a:solidFill>
                <a:latin typeface="Century Gothic"/>
                <a:ea typeface="Century Gothic"/>
                <a:cs typeface="Century Gothic"/>
                <a:sym typeface="Century Gothic"/>
              </a:rPr>
              <a:t>Eleanor Levie </a:t>
            </a:r>
            <a:endParaRPr lang="en-US">
              <a:solidFill>
                <a:srgbClr val="000000"/>
              </a:solidFill>
              <a:latin typeface="Century Gothic"/>
              <a:ea typeface="Century Gothic"/>
              <a:cs typeface="Century Gothic"/>
            </a:endParaRPr>
          </a:p>
          <a:p>
            <a:pPr>
              <a:defRPr/>
            </a:pPr>
            <a:r>
              <a:rPr lang="en-US">
                <a:solidFill>
                  <a:srgbClr val="000000"/>
                </a:solidFill>
                <a:latin typeface="Century Gothic"/>
              </a:rPr>
              <a:t>Jowanna Gordon</a:t>
            </a:r>
            <a:endParaRPr lang="en-US"/>
          </a:p>
          <a:p>
            <a:pPr>
              <a:defRPr/>
            </a:pPr>
            <a:r>
              <a:rPr kumimoji="0" lang="en-US" sz="1800" b="0" i="0" u="none" strike="noStrike" kern="1200" cap="none" spc="0" normalizeH="0" baseline="0" noProof="0">
                <a:ln>
                  <a:noFill/>
                </a:ln>
                <a:effectLst/>
                <a:uLnTx/>
                <a:uFillTx/>
                <a:latin typeface="Century Gothic"/>
                <a:ea typeface="Century Gothic"/>
                <a:cs typeface="Century Gothic"/>
                <a:sym typeface="Century Gothic"/>
              </a:rPr>
              <a:t>Laverne Cheeseboro</a:t>
            </a:r>
            <a:endParaRPr lang="en-US" sz="1800" b="0" i="0" u="none" strike="noStrike" kern="1200" cap="none" spc="0" normalizeH="0" baseline="0" noProof="0">
              <a:ln>
                <a:noFill/>
              </a:ln>
              <a:effectLst/>
              <a:uLnTx/>
              <a:uFillTx/>
              <a:latin typeface="Century Gothic"/>
              <a:ea typeface="Century Gothic"/>
              <a:cs typeface="Century Gothic"/>
            </a:endParaRPr>
          </a:p>
          <a:p>
            <a:pPr>
              <a:defRPr/>
            </a:pPr>
            <a:r>
              <a:rPr lang="en-US">
                <a:latin typeface="Century Gothic"/>
                <a:ea typeface="Century Gothic"/>
                <a:cs typeface="Century Gothic"/>
              </a:rPr>
              <a:t>Lisa Iliopoulos</a:t>
            </a:r>
          </a:p>
          <a:p>
            <a:pPr>
              <a:defRPr/>
            </a:pPr>
            <a:r>
              <a:rPr lang="en-US">
                <a:latin typeface="Century Gothic"/>
                <a:ea typeface="Century Gothic"/>
                <a:cs typeface="Century Gothic"/>
              </a:rPr>
              <a:t>Monique Roye</a:t>
            </a:r>
          </a:p>
          <a:p>
            <a:pPr>
              <a:buSzPts val="1800"/>
              <a:defRPr/>
            </a:pPr>
            <a:r>
              <a:rPr kumimoji="0" lang="en-US" sz="1800" b="0" i="0" u="none" strike="noStrike" kern="1200" cap="none" spc="0" normalizeH="0" baseline="0" noProof="0">
                <a:ln>
                  <a:noFill/>
                </a:ln>
                <a:effectLst/>
                <a:uLnTx/>
                <a:uFillTx/>
                <a:latin typeface="Century Gothic"/>
                <a:ea typeface="Century Gothic"/>
                <a:cs typeface="Century Gothic"/>
                <a:sym typeface="Century Gothic"/>
              </a:rPr>
              <a:t>Nicole Dyson </a:t>
            </a:r>
            <a:endParaRPr lang="en-US">
              <a:latin typeface="Arial"/>
              <a:cs typeface="Arial"/>
            </a:endParaRPr>
          </a:p>
          <a:p>
            <a:pPr>
              <a:buSzPts val="1800"/>
              <a:defRPr/>
            </a:pPr>
            <a:r>
              <a:rPr lang="en-US">
                <a:latin typeface="Century Gothic"/>
                <a:sym typeface="Century Gothic"/>
              </a:rPr>
              <a:t>Nicole Fetherman </a:t>
            </a:r>
            <a:endParaRPr lang="en-US">
              <a:latin typeface="Arial"/>
              <a:cs typeface="Arial"/>
            </a:endParaRPr>
          </a:p>
          <a:p>
            <a:pPr>
              <a:defRPr/>
            </a:pPr>
            <a:r>
              <a:rPr lang="en-US">
                <a:latin typeface="Century Gothic"/>
                <a:cs typeface="Arial"/>
              </a:rPr>
              <a:t>Shawn Towey</a:t>
            </a:r>
          </a:p>
          <a:p>
            <a:pPr>
              <a:defRPr/>
            </a:pPr>
            <a:r>
              <a:rPr lang="en-US" err="1">
                <a:latin typeface="Century Gothic"/>
                <a:cs typeface="Arial"/>
              </a:rPr>
              <a:t>Shineal</a:t>
            </a:r>
            <a:r>
              <a:rPr lang="en-US">
                <a:latin typeface="Century Gothic"/>
                <a:cs typeface="Arial"/>
              </a:rPr>
              <a:t> Hunter</a:t>
            </a:r>
            <a:endParaRPr lang="en-US">
              <a:cs typeface="Arial"/>
            </a:endParaRPr>
          </a:p>
          <a:p>
            <a:pPr>
              <a:defRPr/>
            </a:pPr>
            <a:r>
              <a:rPr lang="en-US">
                <a:latin typeface="Century Gothic"/>
                <a:ea typeface="Century Gothic"/>
                <a:cs typeface="Century Gothic"/>
              </a:rPr>
              <a:t>Sim Loh</a:t>
            </a:r>
          </a:p>
          <a:p>
            <a:pPr marL="0" marR="0" lvl="0" indent="0" algn="l" defTabSz="914400">
              <a:lnSpc>
                <a:spcPct val="100000"/>
              </a:lnSpc>
              <a:spcBef>
                <a:spcPts val="0"/>
              </a:spcBef>
              <a:spcAft>
                <a:spcPts val="0"/>
              </a:spcAft>
              <a:buSzPts val="1800"/>
              <a:buFont typeface="Arial"/>
              <a:buNone/>
              <a:tabLst/>
              <a:defRPr/>
            </a:pPr>
            <a:r>
              <a:rPr kumimoji="0" lang="en-US" sz="1800" b="0" i="0" u="none" strike="noStrike" kern="1200" cap="none" spc="0" normalizeH="0" baseline="0" noProof="0">
                <a:ln>
                  <a:noFill/>
                </a:ln>
                <a:effectLst/>
                <a:uLnTx/>
                <a:uFillTx/>
                <a:latin typeface="Century Gothic"/>
                <a:ea typeface="Century Gothic"/>
                <a:cs typeface="Century Gothic"/>
                <a:sym typeface="Century Gothic"/>
              </a:rPr>
              <a:t>Shirlee Howe</a:t>
            </a:r>
            <a:endParaRPr lang="en-US" sz="1800" b="0" i="0" u="none" strike="noStrike" kern="1200" cap="none" spc="0" normalizeH="0" baseline="0" noProof="0">
              <a:ln>
                <a:noFill/>
              </a:ln>
              <a:effectLst/>
              <a:uLnTx/>
              <a:uFillTx/>
              <a:latin typeface="Century Gothic"/>
              <a:ea typeface="Century Gothic"/>
              <a:cs typeface="Century Gothic"/>
            </a:endParaRPr>
          </a:p>
          <a:p>
            <a:pPr>
              <a:buSzPts val="1800"/>
              <a:defRPr/>
            </a:pPr>
            <a:r>
              <a:rPr lang="en-US">
                <a:latin typeface="Century Gothic"/>
                <a:ea typeface="Century Gothic"/>
                <a:cs typeface="Century Gothic"/>
              </a:rPr>
              <a:t>Velda Wilson</a:t>
            </a:r>
          </a:p>
        </p:txBody>
      </p:sp>
      <p:pic>
        <p:nvPicPr>
          <p:cNvPr id="7" name="Picture 6" descr="Text&#10;&#10;Description automatically generated">
            <a:extLst>
              <a:ext uri="{FF2B5EF4-FFF2-40B4-BE49-F238E27FC236}">
                <a16:creationId xmlns:a16="http://schemas.microsoft.com/office/drawing/2014/main" id="{B068EB25-273D-4B94-AB56-52A002B52052}"/>
              </a:ext>
            </a:extLst>
          </p:cNvPr>
          <p:cNvPicPr>
            <a:picLocks noChangeAspect="1"/>
          </p:cNvPicPr>
          <p:nvPr/>
        </p:nvPicPr>
        <p:blipFill>
          <a:blip r:embed="rId3"/>
          <a:stretch>
            <a:fillRect/>
          </a:stretch>
        </p:blipFill>
        <p:spPr>
          <a:xfrm>
            <a:off x="461991" y="626528"/>
            <a:ext cx="4451385" cy="1227672"/>
          </a:xfrm>
          <a:prstGeom prst="rect">
            <a:avLst/>
          </a:prstGeom>
        </p:spPr>
      </p:pic>
      <p:sp>
        <p:nvSpPr>
          <p:cNvPr id="2" name="TextBox 1">
            <a:extLst>
              <a:ext uri="{FF2B5EF4-FFF2-40B4-BE49-F238E27FC236}">
                <a16:creationId xmlns:a16="http://schemas.microsoft.com/office/drawing/2014/main" id="{EAA75C94-F9FF-604C-18FF-A38E86615A09}"/>
              </a:ext>
            </a:extLst>
          </p:cNvPr>
          <p:cNvSpPr txBox="1"/>
          <p:nvPr/>
        </p:nvSpPr>
        <p:spPr>
          <a:xfrm>
            <a:off x="10562626" y="6484822"/>
            <a:ext cx="11662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lumMod val="49000"/>
                  </a:schemeClr>
                </a:solidFill>
              </a:rPr>
              <a:t>Jan. 2025</a:t>
            </a:r>
          </a:p>
        </p:txBody>
      </p:sp>
      <p:pic>
        <p:nvPicPr>
          <p:cNvPr id="4" name="Picture 3" descr="A qr code with a dinosaur&#10;&#10;AI-generated content may be incorrect.">
            <a:extLst>
              <a:ext uri="{FF2B5EF4-FFF2-40B4-BE49-F238E27FC236}">
                <a16:creationId xmlns:a16="http://schemas.microsoft.com/office/drawing/2014/main" id="{95BE344F-BAC7-F8E6-1387-F71CE993C61D}"/>
              </a:ext>
            </a:extLst>
          </p:cNvPr>
          <p:cNvPicPr>
            <a:picLocks noChangeAspect="1"/>
          </p:cNvPicPr>
          <p:nvPr/>
        </p:nvPicPr>
        <p:blipFill>
          <a:blip r:embed="rId4"/>
          <a:stretch>
            <a:fillRect/>
          </a:stretch>
        </p:blipFill>
        <p:spPr>
          <a:xfrm>
            <a:off x="8797018" y="3884839"/>
            <a:ext cx="2095500" cy="2163536"/>
          </a:xfrm>
          <a:prstGeom prst="rect">
            <a:avLst/>
          </a:prstGeom>
        </p:spPr>
      </p:pic>
      <p:sp>
        <p:nvSpPr>
          <p:cNvPr id="5" name="TextBox 4">
            <a:extLst>
              <a:ext uri="{FF2B5EF4-FFF2-40B4-BE49-F238E27FC236}">
                <a16:creationId xmlns:a16="http://schemas.microsoft.com/office/drawing/2014/main" id="{1B2DF9F4-C6C4-FBC0-2C01-A2BF744F2A18}"/>
              </a:ext>
            </a:extLst>
          </p:cNvPr>
          <p:cNvSpPr txBox="1"/>
          <p:nvPr/>
        </p:nvSpPr>
        <p:spPr>
          <a:xfrm>
            <a:off x="6030686" y="5921829"/>
            <a:ext cx="615859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5"/>
              </a:rPr>
              <a:t>https://docs.google.com/forms/d/e/1FAIpQLSeoLbBfst0Q7zxrLBv8rH66p3akSjXG75_QPFOQpeum6zUCKg/viewform</a:t>
            </a:r>
            <a:r>
              <a:rPr lang="en-US"/>
              <a:t> </a:t>
            </a:r>
          </a:p>
        </p:txBody>
      </p:sp>
      <p:pic>
        <p:nvPicPr>
          <p:cNvPr id="6" name="Picture 5" descr="Join Us&quot; Images – Browse 11,483 Stock Photos, Vectors, and Video | Adobe  Stock">
            <a:extLst>
              <a:ext uri="{FF2B5EF4-FFF2-40B4-BE49-F238E27FC236}">
                <a16:creationId xmlns:a16="http://schemas.microsoft.com/office/drawing/2014/main" id="{5C081EB1-D0FE-79CF-7F2E-1109A5E7BF9A}"/>
              </a:ext>
            </a:extLst>
          </p:cNvPr>
          <p:cNvPicPr>
            <a:picLocks noChangeAspect="1"/>
          </p:cNvPicPr>
          <p:nvPr/>
        </p:nvPicPr>
        <p:blipFill>
          <a:blip r:embed="rId6"/>
          <a:srcRect l="-2016" t="25" r="700" b="20100"/>
          <a:stretch/>
        </p:blipFill>
        <p:spPr>
          <a:xfrm rot="840000">
            <a:off x="10484482" y="3192738"/>
            <a:ext cx="1630522" cy="876447"/>
          </a:xfrm>
          <a:prstGeom prst="rect">
            <a:avLst/>
          </a:prstGeom>
        </p:spPr>
      </p:pic>
      <p:sp>
        <p:nvSpPr>
          <p:cNvPr id="3" name="Google Shape;402;p15">
            <a:extLst>
              <a:ext uri="{FF2B5EF4-FFF2-40B4-BE49-F238E27FC236}">
                <a16:creationId xmlns:a16="http://schemas.microsoft.com/office/drawing/2014/main" id="{70FF1A49-042A-20DA-0316-0F31B01CB12D}"/>
              </a:ext>
            </a:extLst>
          </p:cNvPr>
          <p:cNvSpPr txBox="1"/>
          <p:nvPr/>
        </p:nvSpPr>
        <p:spPr>
          <a:xfrm>
            <a:off x="8633650" y="2135328"/>
            <a:ext cx="3107838" cy="17542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sng" strike="noStrike" kern="1200" cap="none" spc="0" normalizeH="0" baseline="0" noProof="0">
                <a:ln>
                  <a:noFill/>
                </a:ln>
                <a:solidFill>
                  <a:srgbClr val="000000"/>
                </a:solidFill>
                <a:effectLst/>
                <a:uLnTx/>
                <a:uFillTx/>
                <a:latin typeface="Century Gothic"/>
                <a:ea typeface="Century Gothic"/>
                <a:cs typeface="Century Gothic"/>
                <a:sym typeface="Century Gothic"/>
              </a:rPr>
              <a:t>Social Media Workgroup </a:t>
            </a: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a:t>
            </a:r>
            <a:endParaRPr kumimoji="0"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a:p>
            <a:pPr>
              <a:buSzPts val="1800"/>
              <a:defRPr/>
            </a:pPr>
            <a:r>
              <a:rPr lang="en-US" err="1">
                <a:latin typeface="Century Gothic"/>
                <a:ea typeface="Century Gothic"/>
                <a:cs typeface="Century Gothic"/>
                <a:sym typeface="Century Gothic"/>
              </a:rPr>
              <a:t>Shar'ron</a:t>
            </a:r>
            <a:r>
              <a:rPr lang="en-US">
                <a:latin typeface="Century Gothic"/>
                <a:ea typeface="Century Gothic"/>
                <a:cs typeface="Century Gothic"/>
                <a:sym typeface="Century Gothic"/>
              </a:rPr>
              <a:t> Brown Carroll</a:t>
            </a:r>
            <a:endParaRPr lang="en-US">
              <a:latin typeface="Century Gothic"/>
              <a:ea typeface="Century Gothic"/>
              <a:cs typeface="Century Gothic"/>
            </a:endParaRPr>
          </a:p>
          <a:p>
            <a:pPr>
              <a:buSzPts val="1800"/>
              <a:defRPr/>
            </a:pPr>
            <a:r>
              <a:rPr lang="en-US">
                <a:latin typeface="Century Gothic"/>
                <a:ea typeface="Century Gothic"/>
                <a:cs typeface="Century Gothic"/>
                <a:sym typeface="Century Gothic"/>
              </a:rPr>
              <a:t>Eleanor</a:t>
            </a:r>
            <a:r>
              <a:rPr kumimoji="0" lang="en-US" sz="1800" b="0" i="0" u="none" strike="noStrike" kern="1200" cap="none" spc="0" normalizeH="0" baseline="0" noProof="0">
                <a:ln>
                  <a:noFill/>
                </a:ln>
                <a:effectLst/>
                <a:uLnTx/>
                <a:uFillTx/>
                <a:latin typeface="Century Gothic"/>
                <a:ea typeface="Century Gothic"/>
                <a:cs typeface="Century Gothic"/>
                <a:sym typeface="Century Gothic"/>
              </a:rPr>
              <a:t> Levie </a:t>
            </a:r>
            <a:endParaRPr lang="en-US" sz="1800" b="0" i="0" u="none" strike="noStrike" kern="1200" cap="none" spc="0" normalizeH="0" baseline="0" noProof="0">
              <a:ln>
                <a:noFill/>
              </a:ln>
              <a:effectLst/>
              <a:uLnTx/>
              <a:uFillTx/>
              <a:latin typeface="Century Gothic"/>
              <a:ea typeface="Century Gothic"/>
              <a:cs typeface="Century Gothic"/>
            </a:endParaRPr>
          </a:p>
          <a:p>
            <a:pPr>
              <a:buSzPts val="1800"/>
              <a:defRPr/>
            </a:pPr>
            <a:r>
              <a:rPr lang="en-US">
                <a:latin typeface="Century Gothic"/>
                <a:sym typeface="Century Gothic"/>
              </a:rPr>
              <a:t>Sim Loh</a:t>
            </a:r>
            <a:endParaRPr lang="en-US" sz="1800" b="0" i="0" u="none" strike="noStrike" kern="1200" cap="none" spc="0" normalizeH="0" baseline="0" noProof="0">
              <a:ln>
                <a:noFill/>
              </a:ln>
              <a:effectLst/>
              <a:uLnTx/>
              <a:uFillTx/>
              <a:latin typeface="Century Gothic"/>
              <a:ea typeface="Century Gothic"/>
              <a:cs typeface="Century Gothic"/>
            </a:endParaRPr>
          </a:p>
          <a:p>
            <a:pPr>
              <a:buSzPts val="1800"/>
              <a:defRPr/>
            </a:pPr>
            <a:r>
              <a:rPr lang="en-US">
                <a:latin typeface="Century Gothic"/>
                <a:ea typeface="Century Gothic"/>
                <a:cs typeface="Century Gothic"/>
              </a:rPr>
              <a:t>Jowanna Gordo</a:t>
            </a:r>
            <a:r>
              <a:rPr lang="en-US">
                <a:solidFill>
                  <a:srgbClr val="000000"/>
                </a:solidFill>
                <a:latin typeface="Century Gothic"/>
                <a:ea typeface="Century Gothic"/>
                <a:cs typeface="Century Gothic"/>
              </a:rPr>
              <a:t>n</a:t>
            </a:r>
            <a:endPar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Shawn Towey</a:t>
            </a:r>
            <a:endPar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endParaRPr>
          </a:p>
        </p:txBody>
      </p:sp>
      <p:pic>
        <p:nvPicPr>
          <p:cNvPr id="8" name="Picture 7" descr="Joppa Celebrates National Volunteer Week « Current News « Joppa">
            <a:extLst>
              <a:ext uri="{FF2B5EF4-FFF2-40B4-BE49-F238E27FC236}">
                <a16:creationId xmlns:a16="http://schemas.microsoft.com/office/drawing/2014/main" id="{BB4C8D73-BB40-6DE4-7DA8-529F6770086A}"/>
              </a:ext>
            </a:extLst>
          </p:cNvPr>
          <p:cNvPicPr>
            <a:picLocks noChangeAspect="1"/>
          </p:cNvPicPr>
          <p:nvPr/>
        </p:nvPicPr>
        <p:blipFill>
          <a:blip r:embed="rId7"/>
          <a:stretch>
            <a:fillRect/>
          </a:stretch>
        </p:blipFill>
        <p:spPr>
          <a:xfrm>
            <a:off x="465366" y="1998562"/>
            <a:ext cx="2607127" cy="1241626"/>
          </a:xfrm>
          <a:prstGeom prst="rect">
            <a:avLst/>
          </a:prstGeom>
        </p:spPr>
      </p:pic>
    </p:spTree>
    <p:extLst>
      <p:ext uri="{BB962C8B-B14F-4D97-AF65-F5344CB8AC3E}">
        <p14:creationId xmlns:p14="http://schemas.microsoft.com/office/powerpoint/2010/main" val="16452566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14"/>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Gill Sans"/>
              <a:ea typeface="Gill Sans"/>
              <a:cs typeface="Gill Sans"/>
              <a:sym typeface="Gill Sans"/>
            </a:endParaRPr>
          </a:p>
        </p:txBody>
      </p:sp>
      <p:sp>
        <p:nvSpPr>
          <p:cNvPr id="414" name="Google Shape;414;p14"/>
          <p:cNvSpPr/>
          <p:nvPr/>
        </p:nvSpPr>
        <p:spPr>
          <a:xfrm>
            <a:off x="8042147" y="723899"/>
            <a:ext cx="3703320" cy="566666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15" name="Google Shape;415;p14"/>
          <p:cNvSpPr txBox="1">
            <a:spLocks noGrp="1"/>
          </p:cNvSpPr>
          <p:nvPr>
            <p:ph type="subTitle" idx="1"/>
          </p:nvPr>
        </p:nvSpPr>
        <p:spPr>
          <a:xfrm>
            <a:off x="8042147" y="2690404"/>
            <a:ext cx="3703320" cy="1733655"/>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208"/>
              <a:buNone/>
            </a:pPr>
            <a:r>
              <a:rPr lang="en-US" sz="4000">
                <a:solidFill>
                  <a:schemeClr val="lt2"/>
                </a:solidFill>
                <a:latin typeface="Century Gothic" panose="020B0502020202020204" pitchFamily="34" charset="0"/>
              </a:rPr>
              <a:t>MEETING </a:t>
            </a:r>
          </a:p>
          <a:p>
            <a:pPr marL="0" lvl="0" indent="0" algn="ctr" rtl="0">
              <a:lnSpc>
                <a:spcPct val="100000"/>
              </a:lnSpc>
              <a:spcBef>
                <a:spcPts val="0"/>
              </a:spcBef>
              <a:spcAft>
                <a:spcPts val="0"/>
              </a:spcAft>
              <a:buSzPts val="2208"/>
              <a:buNone/>
            </a:pPr>
            <a:r>
              <a:rPr lang="en-US" sz="4000">
                <a:solidFill>
                  <a:schemeClr val="lt2"/>
                </a:solidFill>
                <a:latin typeface="Century Gothic" panose="020B0502020202020204" pitchFamily="34" charset="0"/>
              </a:rPr>
              <a:t>WRAP UP</a:t>
            </a:r>
            <a:endParaRPr sz="2800">
              <a:latin typeface="Century Gothic" panose="020B0502020202020204" pitchFamily="34" charset="0"/>
            </a:endParaRPr>
          </a:p>
        </p:txBody>
      </p:sp>
      <p:grpSp>
        <p:nvGrpSpPr>
          <p:cNvPr id="416" name="Google Shape;416;p14"/>
          <p:cNvGrpSpPr/>
          <p:nvPr/>
        </p:nvGrpSpPr>
        <p:grpSpPr>
          <a:xfrm>
            <a:off x="446534" y="453643"/>
            <a:ext cx="11298933" cy="98554"/>
            <a:chOff x="446534" y="453643"/>
            <a:chExt cx="11298933" cy="98554"/>
          </a:xfrm>
        </p:grpSpPr>
        <p:sp>
          <p:nvSpPr>
            <p:cNvPr id="417" name="Google Shape;417;p14"/>
            <p:cNvSpPr/>
            <p:nvPr/>
          </p:nvSpPr>
          <p:spPr>
            <a:xfrm>
              <a:off x="446534" y="457200"/>
              <a:ext cx="3703320" cy="94997"/>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18" name="Google Shape;418;p14"/>
            <p:cNvSpPr/>
            <p:nvPr/>
          </p:nvSpPr>
          <p:spPr>
            <a:xfrm>
              <a:off x="8042147" y="453643"/>
              <a:ext cx="3703320" cy="98554"/>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19" name="Google Shape;419;p14"/>
            <p:cNvSpPr/>
            <p:nvPr/>
          </p:nvSpPr>
          <p:spPr>
            <a:xfrm>
              <a:off x="4241830" y="457200"/>
              <a:ext cx="3703320" cy="9144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grpSp>
      <p:sp>
        <p:nvSpPr>
          <p:cNvPr id="420" name="Google Shape;420;p14"/>
          <p:cNvSpPr txBox="1"/>
          <p:nvPr/>
        </p:nvSpPr>
        <p:spPr>
          <a:xfrm>
            <a:off x="236436" y="955220"/>
            <a:ext cx="7807895" cy="4955162"/>
          </a:xfrm>
          <a:prstGeom prst="rect">
            <a:avLst/>
          </a:prstGeom>
          <a:noFill/>
          <a:ln>
            <a:noFill/>
          </a:ln>
        </p:spPr>
        <p:txBody>
          <a:bodyPr spcFirstLastPara="1" wrap="square" lIns="91425" tIns="45700" rIns="91425" bIns="45700" anchor="t" anchorCtr="0">
            <a:spAutoFit/>
          </a:bodyPr>
          <a:lstStyle/>
          <a:p>
            <a:pPr marL="285750" marR="0" lvl="0" indent="-171450" algn="l" defTabSz="4572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a:p>
            <a:pPr marL="342900" indent="-342900" defTabSz="457200">
              <a:buClr>
                <a:srgbClr val="000000"/>
              </a:buClr>
              <a:buSzPts val="2000"/>
              <a:buFont typeface="Arial"/>
              <a:buChar char="•"/>
              <a:defRPr/>
            </a:pPr>
            <a:r>
              <a:rPr lang="en-US" sz="2000" b="1">
                <a:solidFill>
                  <a:srgbClr val="000000"/>
                </a:solidFill>
                <a:latin typeface="Century Gothic"/>
                <a:ea typeface="Century Gothic"/>
                <a:cs typeface="Century Gothic"/>
                <a:sym typeface="Century Gothic"/>
              </a:rPr>
              <a:t>30-Second</a:t>
            </a:r>
            <a:r>
              <a:rPr kumimoji="0" lang="en-US" sz="2000" b="1"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Exit Survey:</a:t>
            </a:r>
            <a:r>
              <a:rPr lang="en-US" sz="2000" b="1">
                <a:solidFill>
                  <a:srgbClr val="000000"/>
                </a:solidFill>
                <a:latin typeface="Century Gothic"/>
                <a:ea typeface="Century Gothic"/>
                <a:cs typeface="Century Gothic"/>
                <a:sym typeface="Century Gothic"/>
              </a:rPr>
              <a:t> </a:t>
            </a:r>
            <a:r>
              <a:rPr lang="en-US" sz="2000">
                <a:solidFill>
                  <a:srgbClr val="000000"/>
                </a:solidFill>
                <a:latin typeface="Century Gothic"/>
                <a:ea typeface="Century Gothic"/>
                <a:cs typeface="Segoe UI"/>
                <a:sym typeface="Century Gothic"/>
              </a:rPr>
              <a:t>   </a:t>
            </a:r>
            <a:endParaRPr lang="en-US" sz="2000">
              <a:solidFill>
                <a:srgbClr val="000000"/>
              </a:solidFill>
              <a:latin typeface="Century Gothic"/>
              <a:ea typeface="Century Gothic"/>
              <a:cs typeface="Century Gothic"/>
            </a:endParaRPr>
          </a:p>
          <a:p>
            <a:pPr defTabSz="457200">
              <a:defRPr/>
            </a:pPr>
            <a:r>
              <a:rPr lang="en-US" sz="2000">
                <a:ea typeface="+mn-lt"/>
                <a:cs typeface="+mn-lt"/>
              </a:rPr>
              <a:t>     </a:t>
            </a:r>
            <a:r>
              <a:rPr lang="en-US" sz="2000">
                <a:ea typeface="+mn-lt"/>
                <a:cs typeface="+mn-lt"/>
                <a:hlinkClick r:id="rId3"/>
              </a:rPr>
              <a:t>https://forms.gle/JX2UUjBUaUcbkguSA</a:t>
            </a:r>
            <a:r>
              <a:rPr lang="en-US" sz="2000">
                <a:ea typeface="+mn-lt"/>
                <a:cs typeface="+mn-lt"/>
              </a:rPr>
              <a:t>  </a:t>
            </a:r>
            <a:endParaRPr lang="en-US"/>
          </a:p>
          <a:p>
            <a:pPr defTabSz="457200">
              <a:defRPr/>
            </a:pPr>
            <a:endParaRPr lang="en-US" sz="2000">
              <a:solidFill>
                <a:srgbClr val="000000"/>
              </a:solidFill>
              <a:latin typeface="Century Gothic"/>
              <a:ea typeface="Century Gothic"/>
              <a:cs typeface="Century Gothic"/>
            </a:endParaRPr>
          </a:p>
          <a:p>
            <a:pPr defTabSz="457200">
              <a:defRPr/>
            </a:pPr>
            <a:endParaRPr lang="en-US" sz="2000">
              <a:solidFill>
                <a:srgbClr val="000000"/>
              </a:solidFill>
              <a:latin typeface="Century Gothic"/>
              <a:ea typeface="Century Gothic"/>
              <a:cs typeface="Century Gothic"/>
            </a:endParaRPr>
          </a:p>
          <a:p>
            <a:pPr defTabSz="457200">
              <a:defRPr/>
            </a:pPr>
            <a:endParaRPr lang="en-US" sz="2000">
              <a:solidFill>
                <a:srgbClr val="000000"/>
              </a:solidFill>
              <a:latin typeface="Century Gothic"/>
              <a:ea typeface="Century Gothic"/>
              <a:cs typeface="Century Gothic"/>
            </a:endParaRPr>
          </a:p>
          <a:p>
            <a:pPr marL="342900" indent="-342900" defTabSz="457200">
              <a:buClr>
                <a:srgbClr val="000000"/>
              </a:buClr>
              <a:buSzPts val="2000"/>
              <a:buFont typeface="Arial" panose="020B0604020202020204" pitchFamily="34" charset="0"/>
              <a:buChar char="•"/>
              <a:defRPr/>
            </a:pPr>
            <a:endParaRPr lang="en-US" sz="2000" b="1">
              <a:solidFill>
                <a:srgbClr val="000000"/>
              </a:solidFill>
              <a:latin typeface="Century Gothic"/>
              <a:ea typeface="Century Gothic"/>
              <a:cs typeface="Century Gothic"/>
              <a:sym typeface="Century Gothic"/>
            </a:endParaRPr>
          </a:p>
          <a:p>
            <a:pPr defTabSz="457200">
              <a:buClr>
                <a:srgbClr val="000000"/>
              </a:buClr>
              <a:buSzPts val="2000"/>
              <a:defRPr/>
            </a:pPr>
            <a:endParaRPr lang="en-US" sz="2000" b="1">
              <a:solidFill>
                <a:srgbClr val="000000"/>
              </a:solidFill>
              <a:latin typeface="Century Gothic"/>
              <a:ea typeface="Century Gothic"/>
              <a:cs typeface="Century Gothic"/>
            </a:endParaRPr>
          </a:p>
          <a:p>
            <a:pPr marL="342900" indent="-342900" defTabSz="457200">
              <a:buClr>
                <a:srgbClr val="000000"/>
              </a:buClr>
              <a:buSzPts val="2000"/>
              <a:buFont typeface="Arial" panose="020B0604020202020204" pitchFamily="34" charset="0"/>
              <a:buChar char="•"/>
              <a:defRPr/>
            </a:pPr>
            <a:r>
              <a:rPr lang="en-US" sz="2000" b="1">
                <a:solidFill>
                  <a:srgbClr val="000000"/>
                </a:solidFill>
                <a:latin typeface="Century Gothic"/>
                <a:ea typeface="Century Gothic"/>
                <a:cs typeface="Century Gothic"/>
                <a:sym typeface="Century Gothic"/>
              </a:rPr>
              <a:t>Upcoming</a:t>
            </a:r>
            <a:r>
              <a:rPr kumimoji="0" lang="en-US" sz="2000" b="1"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a:t>
            </a:r>
            <a:r>
              <a:rPr lang="en-US" sz="2000" b="1">
                <a:solidFill>
                  <a:srgbClr val="000000"/>
                </a:solidFill>
                <a:latin typeface="Century Gothic"/>
                <a:ea typeface="Century Gothic"/>
                <a:cs typeface="Century Gothic"/>
                <a:sym typeface="Century Gothic"/>
              </a:rPr>
              <a:t>Meetings</a:t>
            </a:r>
            <a:r>
              <a:rPr kumimoji="0" lang="en-US" sz="2000" b="1"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a:t>
            </a:r>
            <a:r>
              <a:rPr lang="en-US" sz="2000" b="1">
                <a:solidFill>
                  <a:srgbClr val="000000"/>
                </a:solidFill>
                <a:latin typeface="Century Gothic"/>
                <a:ea typeface="Century Gothic"/>
                <a:cs typeface="Century Gothic"/>
                <a:sym typeface="Century Gothic"/>
              </a:rPr>
              <a:t>(12:30 – 2:30pm)  </a:t>
            </a:r>
            <a:endParaRPr lang="en-US" sz="2000" b="1">
              <a:solidFill>
                <a:srgbClr val="000000"/>
              </a:solidFill>
              <a:latin typeface="Century Gothic"/>
              <a:ea typeface="Century Gothic"/>
              <a:cs typeface="Century Gothic"/>
            </a:endParaRPr>
          </a:p>
          <a:p>
            <a:pPr marL="800100" lvl="1" indent="-342900" defTabSz="457200">
              <a:buClr>
                <a:srgbClr val="000000"/>
              </a:buClr>
              <a:buSzPts val="2000"/>
              <a:buFont typeface="Courier New" panose="020B0604020202020204" pitchFamily="34" charset="0"/>
              <a:buChar char="o"/>
              <a:defRPr/>
            </a:pPr>
            <a:r>
              <a:rPr lang="en-US" sz="2000">
                <a:solidFill>
                  <a:srgbClr val="000000"/>
                </a:solidFill>
                <a:latin typeface="Century Gothic"/>
                <a:ea typeface="Gill Sans"/>
                <a:cs typeface="Gill Sans"/>
              </a:rPr>
              <a:t>February 25</a:t>
            </a:r>
          </a:p>
          <a:p>
            <a:pPr marL="800100" lvl="1" indent="-342900" defTabSz="457200">
              <a:buClr>
                <a:srgbClr val="000000"/>
              </a:buClr>
              <a:buSzPts val="2000"/>
              <a:buFont typeface="Courier New" panose="020B0604020202020204" pitchFamily="34" charset="0"/>
              <a:buChar char="o"/>
              <a:defRPr/>
            </a:pPr>
            <a:r>
              <a:rPr lang="en-US" sz="2000">
                <a:solidFill>
                  <a:srgbClr val="000000"/>
                </a:solidFill>
                <a:latin typeface="Century Gothic"/>
                <a:ea typeface="Gill Sans"/>
                <a:cs typeface="Gill Sans"/>
              </a:rPr>
              <a:t>March 25</a:t>
            </a:r>
          </a:p>
          <a:p>
            <a:pPr defTabSz="457200">
              <a:buSzPts val="2000"/>
              <a:defRPr/>
            </a:pPr>
            <a:r>
              <a:rPr lang="en-US" sz="2000" b="1">
                <a:solidFill>
                  <a:srgbClr val="000000"/>
                </a:solidFill>
                <a:latin typeface="Century Gothic"/>
                <a:ea typeface="Gill Sans"/>
                <a:cs typeface="Gill Sans"/>
              </a:rPr>
              <a:t>                                         </a:t>
            </a:r>
            <a:r>
              <a:rPr lang="en-US" sz="2000" b="1" i="0" u="none" strike="noStrike" kern="1200" cap="none" spc="0" normalizeH="0" baseline="0" noProof="0">
                <a:ln>
                  <a:noFill/>
                </a:ln>
                <a:solidFill>
                  <a:srgbClr val="000000"/>
                </a:solidFill>
                <a:effectLst/>
                <a:uLnTx/>
                <a:uFillTx/>
                <a:latin typeface="Century Gothic"/>
                <a:ea typeface="Century Gothic"/>
                <a:cs typeface="Gill Sans"/>
              </a:rPr>
              <a:t>				</a:t>
            </a:r>
            <a:r>
              <a:rPr lang="en-US" sz="2000" b="1">
                <a:solidFill>
                  <a:srgbClr val="000000"/>
                </a:solidFill>
                <a:latin typeface="Century Gothic"/>
                <a:ea typeface="Gill Sans"/>
                <a:cs typeface="Gill Sans"/>
              </a:rPr>
              <a:t>                              </a:t>
            </a:r>
            <a:endParaRPr lang="en-US" sz="2000">
              <a:solidFill>
                <a:srgbClr val="000000"/>
              </a:solidFill>
              <a:latin typeface="Century Gothic"/>
              <a:ea typeface="Century Gothic"/>
              <a:cs typeface="Century Gothic"/>
            </a:endParaRPr>
          </a:p>
          <a:p>
            <a:pPr marL="342900" indent="-342900" defTabSz="457200">
              <a:buClr>
                <a:srgbClr val="000000"/>
              </a:buClr>
              <a:buSzPts val="2000"/>
              <a:buFont typeface="Arial"/>
              <a:buChar char="•"/>
              <a:defRPr/>
            </a:pPr>
            <a:endParaRPr lang="en-US" sz="2000" b="1">
              <a:solidFill>
                <a:srgbClr val="000000"/>
              </a:solidFill>
              <a:latin typeface="Century Gothic"/>
              <a:ea typeface="Century Gothic"/>
              <a:cs typeface="Century Gothic"/>
              <a:sym typeface="Century Gothic"/>
            </a:endParaRPr>
          </a:p>
          <a:p>
            <a:pPr marL="342900" marR="0" lvl="0" indent="-342900" algn="l" defTabSz="457200">
              <a:lnSpc>
                <a:spcPct val="100000"/>
              </a:lnSpc>
              <a:spcBef>
                <a:spcPts val="0"/>
              </a:spcBef>
              <a:spcAft>
                <a:spcPts val="0"/>
              </a:spcAft>
              <a:buClr>
                <a:srgbClr val="000000"/>
              </a:buClr>
              <a:buSzPts val="2000"/>
              <a:buFont typeface="Arial"/>
              <a:buChar char="•"/>
              <a:tabLst/>
              <a:defRPr/>
            </a:pPr>
            <a:r>
              <a:rPr kumimoji="0" lang="en-US" sz="2000" b="1"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Meeting Registration Links </a:t>
            </a:r>
            <a:r>
              <a:rPr kumimoji="0" lang="en-US" sz="20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on First Up/SEPECC Webpage: </a:t>
            </a:r>
            <a:r>
              <a:rPr kumimoji="0" lang="en-US" sz="2000" b="0" i="0" u="sng" strike="noStrike" kern="1200" cap="none" spc="0" normalizeH="0" baseline="0" noProof="0">
                <a:ln>
                  <a:noFill/>
                </a:ln>
                <a:solidFill>
                  <a:srgbClr val="828282"/>
                </a:solidFill>
                <a:effectLst/>
                <a:uLnTx/>
                <a:uFillTx/>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https://www.firstup.org/sepecc/</a:t>
            </a:r>
            <a:endParaRPr lang="en-US" sz="2000" b="0" i="0" u="sng" strike="noStrike" kern="1200" cap="none" spc="0" normalizeH="0" baseline="0" noProof="0">
              <a:ln>
                <a:noFill/>
              </a:ln>
              <a:solidFill>
                <a:srgbClr val="828282"/>
              </a:solidFill>
              <a:effectLst/>
              <a:uLnTx/>
              <a:uFillTx/>
              <a:latin typeface="Century Gothic"/>
              <a:ea typeface="Century Gothic"/>
              <a:cs typeface="Century Gothic"/>
            </a:endParaRPr>
          </a:p>
          <a:p>
            <a:pPr marL="342900" indent="-342900" defTabSz="457200">
              <a:buClr>
                <a:srgbClr val="000000"/>
              </a:buClr>
              <a:buSzPts val="2000"/>
              <a:buFont typeface="Arial"/>
              <a:buChar char="•"/>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pic>
        <p:nvPicPr>
          <p:cNvPr id="16386" name="Picture 2" descr="It's a Wrap - Mood Scarf Wrap-up | Yarnspirations">
            <a:extLst>
              <a:ext uri="{FF2B5EF4-FFF2-40B4-BE49-F238E27FC236}">
                <a16:creationId xmlns:a16="http://schemas.microsoft.com/office/drawing/2014/main" id="{C7F8B8EF-E318-4CB7-E32D-760D0AFC896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109" b="10109"/>
          <a:stretch/>
        </p:blipFill>
        <p:spPr bwMode="auto">
          <a:xfrm>
            <a:off x="8180601" y="954190"/>
            <a:ext cx="3426412" cy="15040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QR Img">
            <a:extLst>
              <a:ext uri="{FF2B5EF4-FFF2-40B4-BE49-F238E27FC236}">
                <a16:creationId xmlns:a16="http://schemas.microsoft.com/office/drawing/2014/main" id="{59BEAE6E-FA95-82A9-B3E6-CBF218C51764}"/>
              </a:ext>
            </a:extLst>
          </p:cNvPr>
          <p:cNvPicPr>
            <a:picLocks noChangeAspect="1"/>
          </p:cNvPicPr>
          <p:nvPr/>
        </p:nvPicPr>
        <p:blipFill>
          <a:blip r:embed="rId6"/>
          <a:stretch>
            <a:fillRect/>
          </a:stretch>
        </p:blipFill>
        <p:spPr>
          <a:xfrm>
            <a:off x="5159620" y="953199"/>
            <a:ext cx="2252670" cy="2293310"/>
          </a:xfrm>
          <a:prstGeom prst="rect">
            <a:avLst/>
          </a:prstGeom>
        </p:spPr>
      </p:pic>
    </p:spTree>
    <p:extLst>
      <p:ext uri="{BB962C8B-B14F-4D97-AF65-F5344CB8AC3E}">
        <p14:creationId xmlns:p14="http://schemas.microsoft.com/office/powerpoint/2010/main" val="65748063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SEPECC SLIDES TEMPLATE  INTERNAL USE 2023" id="{35C75A6F-FD2A-F041-81B0-FF02BD8763D1}" vid="{9DD457F1-2ACE-EF46-994F-D4ABDA52ACBF}"/>
    </a:ext>
  </a:extLst>
</a:theme>
</file>

<file path=ppt/theme/theme2.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SEPECC SLIDES TEMPLATE  INTERNAL USE 2023" id="{35C75A6F-FD2A-F041-81B0-FF02BD8763D1}" vid="{70619A10-1A2A-1C46-BC5D-B8CD5482E82B}"/>
    </a:ext>
  </a:extLst>
</a:theme>
</file>

<file path=ppt/theme/theme3.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1A594ADF8313488C44C9FE1102DBB0" ma:contentTypeVersion="15" ma:contentTypeDescription="Create a new document." ma:contentTypeScope="" ma:versionID="88fe0c40faaf5ed5463be6bf88b8ace7">
  <xsd:schema xmlns:xsd="http://www.w3.org/2001/XMLSchema" xmlns:xs="http://www.w3.org/2001/XMLSchema" xmlns:p="http://schemas.microsoft.com/office/2006/metadata/properties" xmlns:ns1="http://schemas.microsoft.com/sharepoint/v3" xmlns:ns2="f4d490db-b59b-46f5-8945-b4376e475ffc" xmlns:ns3="f1a3088b-4bf2-403a-8a64-ff56b21d1817" targetNamespace="http://schemas.microsoft.com/office/2006/metadata/properties" ma:root="true" ma:fieldsID="b75960a443dd2fdc50997063e793340b" ns1:_="" ns2:_="" ns3:_="">
    <xsd:import namespace="http://schemas.microsoft.com/sharepoint/v3"/>
    <xsd:import namespace="f4d490db-b59b-46f5-8945-b4376e475ffc"/>
    <xsd:import namespace="f1a3088b-4bf2-403a-8a64-ff56b21d181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d490db-b59b-46f5-8945-b4376e475f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46e80f9-3e79-4225-8f77-fe9c971e7a4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a3088b-4bf2-403a-8a64-ff56b21d181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c4a0444-c893-4ae2-abc3-40164f983b0e}" ma:internalName="TaxCatchAll" ma:showField="CatchAllData" ma:web="f1a3088b-4bf2-403a-8a64-ff56b21d18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1a3088b-4bf2-403a-8a64-ff56b21d1817" xsi:nil="true"/>
    <lcf76f155ced4ddcb4097134ff3c332f xmlns="f4d490db-b59b-46f5-8945-b4376e475ffc">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B3EF50-DBF2-49D7-BD10-EBA535964581}">
  <ds:schemaRefs>
    <ds:schemaRef ds:uri="f1a3088b-4bf2-403a-8a64-ff56b21d1817"/>
    <ds:schemaRef ds:uri="f4d490db-b59b-46f5-8945-b4376e475f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001C3C-31F7-4CFB-9BFE-77425C2E631E}">
  <ds:schemaRefs>
    <ds:schemaRef ds:uri="f1a3088b-4bf2-403a-8a64-ff56b21d1817"/>
    <ds:schemaRef ds:uri="http://schemas.microsoft.com/sharepoint/v3"/>
    <ds:schemaRef ds:uri="http://www.w3.org/XML/1998/namespace"/>
    <ds:schemaRef ds:uri="http://schemas.microsoft.com/office/2006/documentManagement/types"/>
    <ds:schemaRef ds:uri="http://purl.org/dc/dcmitype/"/>
    <ds:schemaRef ds:uri="http://purl.org/dc/terms/"/>
    <ds:schemaRef ds:uri="http://schemas.microsoft.com/office/2006/metadata/properties"/>
    <ds:schemaRef ds:uri="http://schemas.microsoft.com/office/infopath/2007/PartnerControls"/>
    <ds:schemaRef ds:uri="http://schemas.openxmlformats.org/package/2006/metadata/core-properties"/>
    <ds:schemaRef ds:uri="f4d490db-b59b-46f5-8945-b4376e475ffc"/>
    <ds:schemaRef ds:uri="http://purl.org/dc/elements/1.1/"/>
  </ds:schemaRefs>
</ds:datastoreItem>
</file>

<file path=customXml/itemProps3.xml><?xml version="1.0" encoding="utf-8"?>
<ds:datastoreItem xmlns:ds="http://schemas.openxmlformats.org/officeDocument/2006/customXml" ds:itemID="{74FD7932-7F09-4F6A-94AB-50B324F710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TotalTime>
  <Words>3384</Words>
  <Application>Microsoft Office PowerPoint</Application>
  <PresentationFormat>Widescreen</PresentationFormat>
  <Paragraphs>509</Paragraphs>
  <Slides>58</Slides>
  <Notes>17</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58</vt:i4>
      </vt:variant>
    </vt:vector>
  </HeadingPairs>
  <TitlesOfParts>
    <vt:vector size="74" baseType="lpstr">
      <vt:lpstr>Abadi</vt:lpstr>
      <vt:lpstr>Aptos</vt:lpstr>
      <vt:lpstr>Arial</vt:lpstr>
      <vt:lpstr>Calibri</vt:lpstr>
      <vt:lpstr>Century Gothic</vt:lpstr>
      <vt:lpstr>Courier New</vt:lpstr>
      <vt:lpstr>Gill Sans</vt:lpstr>
      <vt:lpstr>Gill Sans MT</vt:lpstr>
      <vt:lpstr>Palatino Linotype</vt:lpstr>
      <vt:lpstr>Segoe UI Historic</vt:lpstr>
      <vt:lpstr>Symbol</vt:lpstr>
      <vt:lpstr>Wingdings</vt:lpstr>
      <vt:lpstr>Wingdings 2</vt:lpstr>
      <vt:lpstr>Dividend</vt:lpstr>
      <vt:lpstr>Dividend</vt:lpstr>
      <vt:lpstr>Dividend</vt:lpstr>
      <vt:lpstr>ANNOUNCEMENTS AND REMINDERS: * ALL PARTICIPANTS ARE AUTOMATICALLY MUTED. * please share your QUESTIONS FOR SPEAKERS IN THE CHAT BOX. * THIS MEETING WILL BE RECORDED &amp; AVAILABLE  AT:  https://www.firstup.org/sepecc/    </vt:lpstr>
      <vt:lpstr>PowerPoint Presentation</vt:lpstr>
      <vt:lpstr>Pqas Hours for SEPECC</vt:lpstr>
      <vt:lpstr>Pqas Hours for SEPECC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Day Without Childcare 2025 National AND Pennsylvania</vt:lpstr>
      <vt:lpstr>PowerPoint Presentation</vt:lpstr>
      <vt:lpstr>Kimberly Early Senior Director Public Policy and Advocacy  kearly@pennaeyc.org  pennaeyc.org </vt:lpstr>
      <vt:lpstr>Federal Budget Process</vt:lpstr>
      <vt:lpstr>PA State Budget Process</vt:lpstr>
      <vt:lpstr>Child Care Funding in Pennsylvania</vt:lpstr>
      <vt:lpstr>The life cycle of a House Bill in Pennsylvania</vt:lpstr>
      <vt:lpstr>Professional development opportunity</vt:lpstr>
      <vt:lpstr>PowerPoint Presentation</vt:lpstr>
      <vt:lpstr>  Carolyn Green - OCDEL carolygree@pa.gov    ASIA M. SHEPPARD - DHS ASSHEPPARD@PA.GOV    JAMILA DASHIELL - DHS JDASHIELL@PA.GOV   Marykay Mahar- ELRC mmahar@phmc.org \</vt:lpstr>
      <vt:lpstr>PowerPoint Presentation</vt:lpstr>
      <vt:lpstr>OCDEL Conference 2025</vt:lpstr>
      <vt:lpstr>Ocdel equity Awards</vt:lpstr>
      <vt:lpstr>Certification</vt:lpstr>
      <vt:lpstr>Market Rate Survey Campaign 2025</vt:lpstr>
      <vt:lpstr>PowerPoint Presentation</vt:lpstr>
      <vt:lpstr>DHS Updates</vt:lpstr>
      <vt:lpstr>PowerPoint Presentation</vt:lpstr>
      <vt:lpstr>ELRC 17 Updates</vt:lpstr>
      <vt:lpstr>ELRC 19 REMINDERS Contact ELRC 19 for assistance or additional information</vt:lpstr>
      <vt:lpstr>ELRC 18 REMINDERS Contact ELRC 18 for assistance or additional information</vt:lpstr>
      <vt:lpstr>PowerPoint Presentation</vt:lpstr>
      <vt:lpstr>PowerPoint Presentation</vt:lpstr>
      <vt:lpstr>KIDAZZLE LITERACY PUPPETRY  Talona Coleman Heaven Sent Child Care    </vt:lpstr>
      <vt:lpstr>PowerPoint Presentation</vt:lpstr>
      <vt:lpstr>PowerPoint Presentation</vt:lpstr>
      <vt:lpstr>Alix Lauren Cozen Senior Instructor 2025 First Up Conference  alix.cozen@firstup.org    </vt:lpstr>
      <vt:lpstr>PowerPoint Presentation</vt:lpstr>
      <vt:lpstr>PowerPoint Presentation</vt:lpstr>
      <vt:lpstr>PowerPoint Presentation</vt:lpstr>
      <vt:lpstr>PowerPoint Presentation</vt:lpstr>
      <vt:lpstr>PowerPoint Presentation</vt:lpstr>
      <vt:lpstr>Sharon Neilson or Khadijah Sabir Email: voicesofece@gmail.com   </vt:lpstr>
      <vt:lpstr>PowerPoint Presentation</vt:lpstr>
      <vt:lpstr>The Voice of ECE In Person Meeting- Don’t miss it!</vt:lpstr>
      <vt:lpstr>Thank You</vt:lpstr>
      <vt:lpstr>PowerPoint Presentation</vt:lpstr>
      <vt:lpstr>Early Childhood Provider Council</vt:lpstr>
      <vt:lpstr>Listening Session Dates/Locations</vt:lpstr>
      <vt:lpstr>Defining Quality  Drop your reply in the Chat… </vt:lpstr>
      <vt:lpstr>      Kashmiera HaRris, Executive Director, Secure Future Academy, Provider Council President  securefutureacademy1@gmail.com  Dawn Nock, M.Ed Provider Council Coordinator  dawnn@childrenfirstpa.org      </vt:lpstr>
      <vt:lpstr>Congratulations, Shawn!</vt:lpstr>
      <vt:lpstr>PowerPoint Presentation</vt:lpstr>
      <vt:lpstr>                                                     2025 SEPECC COMMITTEE VOLUNTEERS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SEPECC SLIDE TEMPLATEs</dc:title>
  <dc:creator>Rosanna Matos</dc:creator>
  <cp:lastModifiedBy>Jackie Groetsch</cp:lastModifiedBy>
  <cp:revision>1</cp:revision>
  <cp:lastPrinted>2024-10-22T20:05:14Z</cp:lastPrinted>
  <dcterms:created xsi:type="dcterms:W3CDTF">2021-10-06T16:05:38Z</dcterms:created>
  <dcterms:modified xsi:type="dcterms:W3CDTF">2025-01-29T18:10:50Z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0x0101000F1A594ADF8313488C44C9FE1102DBB0</vt:lpwstr>
  </property>
  <property fmtid="{D5CDD505-2E9C-101B-9397-08002B2CF9AE}" pid="3" name="MediaServiceImageTags">
    <vt:lpwstr/>
  </property>
</Properties>
</file>